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HK Grotesk" panose="020B0604020202020204" charset="0"/>
      <p:regular r:id="rId13"/>
    </p:embeddedFont>
    <p:embeddedFont>
      <p:font typeface="HK Grotesk Bold" panose="020B0604020202020204" charset="0"/>
      <p:regular r:id="rId14"/>
    </p:embeddedFont>
    <p:embeddedFont>
      <p:font typeface="HK Grotesk Semi-Bold" panose="020B0604020202020204" charset="0"/>
      <p:regular r:id="rId15"/>
    </p:embeddedFont>
    <p:embeddedFont>
      <p:font typeface="Noto Serif Display ExtraCondensed Light" panose="020B0604020202020204"/>
      <p:regular r:id="rId16"/>
    </p:embeddedFont>
    <p:embeddedFont>
      <p:font typeface="Telegraf" panose="020B0604020202020204" charset="0"/>
      <p:regular r:id="rId17"/>
    </p:embeddedFont>
    <p:embeddedFont>
      <p:font typeface="Telegraf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mustafa777mustafa/Healthcare-Data-Analysis-Project" TargetMode="External"/><Relationship Id="rId3" Type="http://schemas.openxmlformats.org/officeDocument/2006/relationships/image" Target="../media/image4.png"/><Relationship Id="rId7" Type="http://schemas.openxmlformats.org/officeDocument/2006/relationships/image" Target="../media/image44.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4.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0.png"/><Relationship Id="rId7"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7.sv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FEFCF8"/>
            </a:solidFill>
          </p:spPr>
          <p:txBody>
            <a:bodyPr/>
            <a:lstStyle/>
            <a:p>
              <a:endParaRPr lang="en-US"/>
            </a:p>
          </p:txBody>
        </p:sp>
        <p:sp>
          <p:nvSpPr>
            <p:cNvPr id="4" name="TextBox 4"/>
            <p:cNvSpPr txBox="1"/>
            <p:nvPr/>
          </p:nvSpPr>
          <p:spPr>
            <a:xfrm>
              <a:off x="0" y="-76200"/>
              <a:ext cx="852938" cy="278553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31677" y="611978"/>
            <a:ext cx="7524241" cy="9286219"/>
            <a:chOff x="0" y="0"/>
            <a:chExt cx="1437645" cy="1774303"/>
          </a:xfrm>
        </p:grpSpPr>
        <p:sp>
          <p:nvSpPr>
            <p:cNvPr id="6" name="Freeform 6"/>
            <p:cNvSpPr/>
            <p:nvPr/>
          </p:nvSpPr>
          <p:spPr>
            <a:xfrm>
              <a:off x="0" y="0"/>
              <a:ext cx="1437645" cy="1774303"/>
            </a:xfrm>
            <a:custGeom>
              <a:avLst/>
              <a:gdLst/>
              <a:ahLst/>
              <a:cxnLst/>
              <a:rect l="l" t="t" r="r" b="b"/>
              <a:pathLst>
                <a:path w="1437645" h="1774303">
                  <a:moveTo>
                    <a:pt x="36013" y="0"/>
                  </a:moveTo>
                  <a:lnTo>
                    <a:pt x="1401632" y="0"/>
                  </a:lnTo>
                  <a:cubicBezTo>
                    <a:pt x="1411183" y="0"/>
                    <a:pt x="1420343" y="3794"/>
                    <a:pt x="1427097" y="10548"/>
                  </a:cubicBezTo>
                  <a:cubicBezTo>
                    <a:pt x="1433851" y="17302"/>
                    <a:pt x="1437645" y="26461"/>
                    <a:pt x="1437645" y="36013"/>
                  </a:cubicBezTo>
                  <a:lnTo>
                    <a:pt x="1437645" y="1738290"/>
                  </a:lnTo>
                  <a:cubicBezTo>
                    <a:pt x="1437645" y="1747842"/>
                    <a:pt x="1433851" y="1757001"/>
                    <a:pt x="1427097" y="1763755"/>
                  </a:cubicBezTo>
                  <a:cubicBezTo>
                    <a:pt x="1420343" y="1770509"/>
                    <a:pt x="1411183" y="1774303"/>
                    <a:pt x="1401632" y="1774303"/>
                  </a:cubicBezTo>
                  <a:lnTo>
                    <a:pt x="36013" y="1774303"/>
                  </a:lnTo>
                  <a:cubicBezTo>
                    <a:pt x="26461" y="1774303"/>
                    <a:pt x="17302" y="1770509"/>
                    <a:pt x="10548" y="1763755"/>
                  </a:cubicBezTo>
                  <a:cubicBezTo>
                    <a:pt x="3794" y="1757001"/>
                    <a:pt x="0" y="1747842"/>
                    <a:pt x="0" y="1738290"/>
                  </a:cubicBezTo>
                  <a:lnTo>
                    <a:pt x="0" y="36013"/>
                  </a:lnTo>
                  <a:cubicBezTo>
                    <a:pt x="0" y="26461"/>
                    <a:pt x="3794" y="17302"/>
                    <a:pt x="10548" y="10548"/>
                  </a:cubicBezTo>
                  <a:cubicBezTo>
                    <a:pt x="17302" y="3794"/>
                    <a:pt x="26461" y="0"/>
                    <a:pt x="36013" y="0"/>
                  </a:cubicBezTo>
                  <a:close/>
                </a:path>
              </a:pathLst>
            </a:custGeom>
            <a:blipFill>
              <a:blip r:embed="rId2"/>
              <a:stretch>
                <a:fillRect l="-12807" r="-12807"/>
              </a:stretch>
            </a:blipFill>
            <a:ln cap="rnd">
              <a:noFill/>
              <a:prstDash val="solid"/>
              <a:round/>
            </a:ln>
          </p:spPr>
          <p:txBody>
            <a:bodyPr/>
            <a:lstStyle/>
            <a:p>
              <a:endParaRPr lang="en-US"/>
            </a:p>
          </p:txBody>
        </p:sp>
      </p:grpSp>
      <p:grpSp>
        <p:nvGrpSpPr>
          <p:cNvPr id="7" name="Group 7"/>
          <p:cNvGrpSpPr/>
          <p:nvPr/>
        </p:nvGrpSpPr>
        <p:grpSpPr>
          <a:xfrm>
            <a:off x="8258556" y="755019"/>
            <a:ext cx="2972041" cy="934407"/>
            <a:chOff x="0" y="0"/>
            <a:chExt cx="2913001" cy="915845"/>
          </a:xfrm>
        </p:grpSpPr>
        <p:sp>
          <p:nvSpPr>
            <p:cNvPr id="8" name="Freeform 8"/>
            <p:cNvSpPr/>
            <p:nvPr/>
          </p:nvSpPr>
          <p:spPr>
            <a:xfrm>
              <a:off x="0" y="0"/>
              <a:ext cx="2913001" cy="915845"/>
            </a:xfrm>
            <a:custGeom>
              <a:avLst/>
              <a:gdLst/>
              <a:ahLst/>
              <a:cxnLst/>
              <a:rect l="l" t="t" r="r" b="b"/>
              <a:pathLst>
                <a:path w="2913001" h="915845">
                  <a:moveTo>
                    <a:pt x="91172" y="0"/>
                  </a:moveTo>
                  <a:lnTo>
                    <a:pt x="2821829" y="0"/>
                  </a:lnTo>
                  <a:cubicBezTo>
                    <a:pt x="2846009" y="0"/>
                    <a:pt x="2869199" y="9606"/>
                    <a:pt x="2886297" y="26704"/>
                  </a:cubicBezTo>
                  <a:cubicBezTo>
                    <a:pt x="2903395" y="43802"/>
                    <a:pt x="2913001" y="66992"/>
                    <a:pt x="2913001" y="91172"/>
                  </a:cubicBezTo>
                  <a:lnTo>
                    <a:pt x="2913001" y="824673"/>
                  </a:lnTo>
                  <a:cubicBezTo>
                    <a:pt x="2913001" y="848853"/>
                    <a:pt x="2903395" y="872043"/>
                    <a:pt x="2886297" y="889141"/>
                  </a:cubicBezTo>
                  <a:cubicBezTo>
                    <a:pt x="2869199" y="906239"/>
                    <a:pt x="2846009" y="915845"/>
                    <a:pt x="2821829" y="915845"/>
                  </a:cubicBezTo>
                  <a:lnTo>
                    <a:pt x="91172" y="915845"/>
                  </a:lnTo>
                  <a:cubicBezTo>
                    <a:pt x="66992" y="915845"/>
                    <a:pt x="43802" y="906239"/>
                    <a:pt x="26704" y="889141"/>
                  </a:cubicBezTo>
                  <a:cubicBezTo>
                    <a:pt x="9606" y="872043"/>
                    <a:pt x="0" y="848853"/>
                    <a:pt x="0" y="824673"/>
                  </a:cubicBezTo>
                  <a:lnTo>
                    <a:pt x="0" y="91172"/>
                  </a:lnTo>
                  <a:cubicBezTo>
                    <a:pt x="0" y="66992"/>
                    <a:pt x="9606" y="43802"/>
                    <a:pt x="26704" y="26704"/>
                  </a:cubicBezTo>
                  <a:cubicBezTo>
                    <a:pt x="43802" y="9606"/>
                    <a:pt x="66992" y="0"/>
                    <a:pt x="91172" y="0"/>
                  </a:cubicBezTo>
                  <a:close/>
                </a:path>
              </a:pathLst>
            </a:custGeom>
            <a:blipFill>
              <a:blip r:embed="rId3"/>
              <a:stretch>
                <a:fillRect l="-1214" r="-1214"/>
              </a:stretch>
            </a:blipFill>
            <a:ln cap="rnd">
              <a:noFill/>
              <a:prstDash val="solid"/>
              <a:round/>
            </a:ln>
          </p:spPr>
          <p:txBody>
            <a:bodyPr/>
            <a:lstStyle/>
            <a:p>
              <a:endParaRPr lang="en-US"/>
            </a:p>
          </p:txBody>
        </p:sp>
      </p:grpSp>
      <p:grpSp>
        <p:nvGrpSpPr>
          <p:cNvPr id="9" name="Group 9"/>
          <p:cNvGrpSpPr/>
          <p:nvPr/>
        </p:nvGrpSpPr>
        <p:grpSpPr>
          <a:xfrm>
            <a:off x="15896616" y="204621"/>
            <a:ext cx="2025603" cy="1847216"/>
            <a:chOff x="0" y="0"/>
            <a:chExt cx="2444952" cy="2229635"/>
          </a:xfrm>
        </p:grpSpPr>
        <p:sp>
          <p:nvSpPr>
            <p:cNvPr id="10" name="Freeform 10"/>
            <p:cNvSpPr/>
            <p:nvPr/>
          </p:nvSpPr>
          <p:spPr>
            <a:xfrm>
              <a:off x="0" y="0"/>
              <a:ext cx="2444952" cy="2229635"/>
            </a:xfrm>
            <a:custGeom>
              <a:avLst/>
              <a:gdLst/>
              <a:ahLst/>
              <a:cxnLst/>
              <a:rect l="l" t="t" r="r" b="b"/>
              <a:pathLst>
                <a:path w="2444952" h="2229635">
                  <a:moveTo>
                    <a:pt x="133771" y="0"/>
                  </a:moveTo>
                  <a:lnTo>
                    <a:pt x="2311181" y="0"/>
                  </a:lnTo>
                  <a:cubicBezTo>
                    <a:pt x="2346659" y="0"/>
                    <a:pt x="2380684" y="14094"/>
                    <a:pt x="2405771" y="39181"/>
                  </a:cubicBezTo>
                  <a:cubicBezTo>
                    <a:pt x="2430858" y="64268"/>
                    <a:pt x="2444952" y="98293"/>
                    <a:pt x="2444952" y="133771"/>
                  </a:cubicBezTo>
                  <a:lnTo>
                    <a:pt x="2444952" y="2095864"/>
                  </a:lnTo>
                  <a:cubicBezTo>
                    <a:pt x="2444952" y="2169744"/>
                    <a:pt x="2385061" y="2229635"/>
                    <a:pt x="2311181" y="2229635"/>
                  </a:cubicBezTo>
                  <a:lnTo>
                    <a:pt x="133771" y="2229635"/>
                  </a:lnTo>
                  <a:cubicBezTo>
                    <a:pt x="98293" y="2229635"/>
                    <a:pt x="64268" y="2215542"/>
                    <a:pt x="39181" y="2190455"/>
                  </a:cubicBezTo>
                  <a:cubicBezTo>
                    <a:pt x="14094" y="2165368"/>
                    <a:pt x="0" y="2131343"/>
                    <a:pt x="0" y="2095864"/>
                  </a:cubicBezTo>
                  <a:lnTo>
                    <a:pt x="0" y="133771"/>
                  </a:lnTo>
                  <a:cubicBezTo>
                    <a:pt x="0" y="98293"/>
                    <a:pt x="14094" y="64268"/>
                    <a:pt x="39181" y="39181"/>
                  </a:cubicBezTo>
                  <a:cubicBezTo>
                    <a:pt x="64268" y="14094"/>
                    <a:pt x="98293" y="0"/>
                    <a:pt x="133771" y="0"/>
                  </a:cubicBezTo>
                  <a:close/>
                </a:path>
              </a:pathLst>
            </a:custGeom>
            <a:blipFill>
              <a:blip r:embed="rId4"/>
              <a:stretch>
                <a:fillRect t="-342" b="-342"/>
              </a:stretch>
            </a:blipFill>
            <a:ln cap="rnd">
              <a:noFill/>
              <a:prstDash val="solid"/>
              <a:round/>
            </a:ln>
          </p:spPr>
          <p:txBody>
            <a:bodyPr/>
            <a:lstStyle/>
            <a:p>
              <a:endParaRPr lang="en-US"/>
            </a:p>
          </p:txBody>
        </p:sp>
      </p:grpSp>
      <p:sp>
        <p:nvSpPr>
          <p:cNvPr id="11" name="TextBox 11"/>
          <p:cNvSpPr txBox="1"/>
          <p:nvPr/>
        </p:nvSpPr>
        <p:spPr>
          <a:xfrm>
            <a:off x="8366699" y="4800539"/>
            <a:ext cx="8324850" cy="2914650"/>
          </a:xfrm>
          <a:prstGeom prst="rect">
            <a:avLst/>
          </a:prstGeom>
        </p:spPr>
        <p:txBody>
          <a:bodyPr lIns="0" tIns="0" rIns="0" bIns="0" rtlCol="0" anchor="t">
            <a:spAutoFit/>
          </a:bodyPr>
          <a:lstStyle/>
          <a:p>
            <a:pPr marL="0" lvl="0" indent="0" algn="l">
              <a:lnSpc>
                <a:spcPts val="3299"/>
              </a:lnSpc>
            </a:pPr>
            <a:r>
              <a:rPr lang="en-US" sz="2999" spc="-29">
                <a:solidFill>
                  <a:srgbClr val="FEFCF8"/>
                </a:solidFill>
                <a:latin typeface="Telegraf"/>
                <a:ea typeface="Telegraf"/>
                <a:cs typeface="Telegraf"/>
                <a:sym typeface="Telegraf"/>
              </a:rPr>
              <a:t>Presented by </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Mohamed Mahmoud Farouk Abouzeid</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Safa Ahmed Salah Khamis</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Hajar Mohamed Hamed El-Feki</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Ahmed Ragab Abdallah El-Sayed</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Hossam El-Din Refaat Mohamed Sayed </a:t>
            </a:r>
          </a:p>
          <a:p>
            <a:pPr marL="647697" lvl="1" indent="-323848" algn="l">
              <a:lnSpc>
                <a:spcPts val="3299"/>
              </a:lnSpc>
              <a:buFont typeface="Arial"/>
              <a:buChar char="•"/>
            </a:pPr>
            <a:r>
              <a:rPr lang="en-US" sz="2999" spc="-29">
                <a:solidFill>
                  <a:srgbClr val="FEFCF8"/>
                </a:solidFill>
                <a:latin typeface="Telegraf"/>
                <a:ea typeface="Telegraf"/>
                <a:cs typeface="Telegraf"/>
                <a:sym typeface="Telegraf"/>
              </a:rPr>
              <a:t>Mostafa Karem Mahmoud Ali</a:t>
            </a:r>
          </a:p>
        </p:txBody>
      </p:sp>
      <p:sp>
        <p:nvSpPr>
          <p:cNvPr id="12" name="TextBox 12"/>
          <p:cNvSpPr txBox="1"/>
          <p:nvPr/>
        </p:nvSpPr>
        <p:spPr>
          <a:xfrm>
            <a:off x="8366699" y="3138140"/>
            <a:ext cx="8892601" cy="1390650"/>
          </a:xfrm>
          <a:prstGeom prst="rect">
            <a:avLst/>
          </a:prstGeom>
        </p:spPr>
        <p:txBody>
          <a:bodyPr lIns="0" tIns="0" rIns="0" bIns="0" rtlCol="0" anchor="t">
            <a:spAutoFit/>
          </a:bodyPr>
          <a:lstStyle/>
          <a:p>
            <a:pPr marL="0" lvl="0" indent="0" algn="l">
              <a:lnSpc>
                <a:spcPts val="9900"/>
              </a:lnSpc>
            </a:pPr>
            <a:r>
              <a:rPr lang="en-US" sz="9000" b="1" spc="-89">
                <a:solidFill>
                  <a:srgbClr val="FEFCF8"/>
                </a:solidFill>
                <a:latin typeface="Telegraf Bold"/>
                <a:ea typeface="Telegraf Bold"/>
                <a:cs typeface="Telegraf Bold"/>
                <a:sym typeface="Telegraf Bold"/>
              </a:rPr>
              <a:t>HealthOps 360</a:t>
            </a:r>
          </a:p>
        </p:txBody>
      </p:sp>
      <p:sp>
        <p:nvSpPr>
          <p:cNvPr id="13" name="TextBox 13"/>
          <p:cNvSpPr txBox="1"/>
          <p:nvPr/>
        </p:nvSpPr>
        <p:spPr>
          <a:xfrm>
            <a:off x="8366699" y="8040579"/>
            <a:ext cx="8324850" cy="866775"/>
          </a:xfrm>
          <a:prstGeom prst="rect">
            <a:avLst/>
          </a:prstGeom>
        </p:spPr>
        <p:txBody>
          <a:bodyPr lIns="0" tIns="0" rIns="0" bIns="0" rtlCol="0" anchor="t">
            <a:spAutoFit/>
          </a:bodyPr>
          <a:lstStyle/>
          <a:p>
            <a:pPr marL="0" lvl="0" indent="0" algn="l">
              <a:lnSpc>
                <a:spcPts val="3299"/>
              </a:lnSpc>
            </a:pPr>
            <a:r>
              <a:rPr lang="en-US" sz="2999" spc="-29">
                <a:solidFill>
                  <a:srgbClr val="FEFCF8"/>
                </a:solidFill>
                <a:latin typeface="Telegraf"/>
                <a:ea typeface="Telegraf"/>
                <a:cs typeface="Telegraf"/>
                <a:sym typeface="Telegraf"/>
              </a:rPr>
              <a:t>Under supervision</a:t>
            </a:r>
          </a:p>
          <a:p>
            <a:pPr marL="0" lvl="0" indent="0" algn="l">
              <a:lnSpc>
                <a:spcPts val="3299"/>
              </a:lnSpc>
            </a:pPr>
            <a:r>
              <a:rPr lang="en-US" sz="2999" spc="-29">
                <a:solidFill>
                  <a:srgbClr val="FEFCF8"/>
                </a:solidFill>
                <a:latin typeface="Telegraf"/>
                <a:ea typeface="Telegraf"/>
                <a:cs typeface="Telegraf"/>
                <a:sym typeface="Telegraf"/>
              </a:rPr>
              <a:t>ENG.Sarah Besher</a:t>
            </a:r>
          </a:p>
        </p:txBody>
      </p:sp>
      <p:sp>
        <p:nvSpPr>
          <p:cNvPr id="14" name="TextBox 14"/>
          <p:cNvSpPr txBox="1"/>
          <p:nvPr/>
        </p:nvSpPr>
        <p:spPr>
          <a:xfrm>
            <a:off x="16841350" y="9062497"/>
            <a:ext cx="1254999" cy="457200"/>
          </a:xfrm>
          <a:prstGeom prst="rect">
            <a:avLst/>
          </a:prstGeom>
        </p:spPr>
        <p:txBody>
          <a:bodyPr lIns="0" tIns="0" rIns="0" bIns="0" rtlCol="0" anchor="t">
            <a:spAutoFit/>
          </a:bodyPr>
          <a:lstStyle/>
          <a:p>
            <a:pPr marL="0" lvl="0" indent="0" algn="l">
              <a:lnSpc>
                <a:spcPts val="3299"/>
              </a:lnSpc>
            </a:pPr>
            <a:r>
              <a:rPr lang="en-US" sz="2999" spc="-29">
                <a:solidFill>
                  <a:srgbClr val="D7E6F9"/>
                </a:solidFill>
                <a:latin typeface="Telegraf"/>
                <a:ea typeface="Telegraf"/>
                <a:cs typeface="Telegraf"/>
                <a:sym typeface="Telegraf"/>
              </a:rPr>
              <a:t>2025</a:t>
            </a:r>
          </a:p>
        </p:txBody>
      </p:sp>
      <p:grpSp>
        <p:nvGrpSpPr>
          <p:cNvPr id="15" name="Group 15"/>
          <p:cNvGrpSpPr/>
          <p:nvPr/>
        </p:nvGrpSpPr>
        <p:grpSpPr>
          <a:xfrm>
            <a:off x="12192000" y="456038"/>
            <a:ext cx="2025603" cy="1847216"/>
            <a:chOff x="0" y="0"/>
            <a:chExt cx="2444952" cy="2229635"/>
          </a:xfrm>
        </p:grpSpPr>
        <p:sp>
          <p:nvSpPr>
            <p:cNvPr id="16" name="Freeform 16"/>
            <p:cNvSpPr/>
            <p:nvPr/>
          </p:nvSpPr>
          <p:spPr>
            <a:xfrm>
              <a:off x="0" y="0"/>
              <a:ext cx="2444952" cy="2229635"/>
            </a:xfrm>
            <a:custGeom>
              <a:avLst/>
              <a:gdLst/>
              <a:ahLst/>
              <a:cxnLst/>
              <a:rect l="l" t="t" r="r" b="b"/>
              <a:pathLst>
                <a:path w="2444952" h="2229635">
                  <a:moveTo>
                    <a:pt x="133771" y="0"/>
                  </a:moveTo>
                  <a:lnTo>
                    <a:pt x="2311181" y="0"/>
                  </a:lnTo>
                  <a:cubicBezTo>
                    <a:pt x="2346659" y="0"/>
                    <a:pt x="2380684" y="14094"/>
                    <a:pt x="2405771" y="39181"/>
                  </a:cubicBezTo>
                  <a:cubicBezTo>
                    <a:pt x="2430858" y="64268"/>
                    <a:pt x="2444952" y="98293"/>
                    <a:pt x="2444952" y="133771"/>
                  </a:cubicBezTo>
                  <a:lnTo>
                    <a:pt x="2444952" y="2095864"/>
                  </a:lnTo>
                  <a:cubicBezTo>
                    <a:pt x="2444952" y="2169744"/>
                    <a:pt x="2385061" y="2229635"/>
                    <a:pt x="2311181" y="2229635"/>
                  </a:cubicBezTo>
                  <a:lnTo>
                    <a:pt x="133771" y="2229635"/>
                  </a:lnTo>
                  <a:cubicBezTo>
                    <a:pt x="98293" y="2229635"/>
                    <a:pt x="64268" y="2215542"/>
                    <a:pt x="39181" y="2190455"/>
                  </a:cubicBezTo>
                  <a:cubicBezTo>
                    <a:pt x="14094" y="2165368"/>
                    <a:pt x="0" y="2131343"/>
                    <a:pt x="0" y="2095864"/>
                  </a:cubicBezTo>
                  <a:lnTo>
                    <a:pt x="0" y="133771"/>
                  </a:lnTo>
                  <a:cubicBezTo>
                    <a:pt x="0" y="98293"/>
                    <a:pt x="14094" y="64268"/>
                    <a:pt x="39181" y="39181"/>
                  </a:cubicBezTo>
                  <a:cubicBezTo>
                    <a:pt x="64268" y="14094"/>
                    <a:pt x="98293" y="0"/>
                    <a:pt x="133771" y="0"/>
                  </a:cubicBezTo>
                  <a:close/>
                </a:path>
              </a:pathLst>
            </a:custGeom>
            <a:blipFill>
              <a:blip r:embed="rId5"/>
              <a:stretch>
                <a:fillRect t="-4828" b="-4828"/>
              </a:stretch>
            </a:blipFill>
            <a:ln cap="rnd">
              <a:noFill/>
              <a:prstDash val="solid"/>
              <a:round/>
            </a:ln>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grpSp>
        <p:nvGrpSpPr>
          <p:cNvPr id="2" name="Group 2"/>
          <p:cNvGrpSpPr/>
          <p:nvPr/>
        </p:nvGrpSpPr>
        <p:grpSpPr>
          <a:xfrm>
            <a:off x="419100" y="3048000"/>
            <a:ext cx="10553700" cy="6210300"/>
            <a:chOff x="0" y="0"/>
            <a:chExt cx="14071600" cy="8280400"/>
          </a:xfrm>
        </p:grpSpPr>
        <p:sp>
          <p:nvSpPr>
            <p:cNvPr id="3" name="TextBox 3"/>
            <p:cNvSpPr txBox="1"/>
            <p:nvPr/>
          </p:nvSpPr>
          <p:spPr>
            <a:xfrm>
              <a:off x="0" y="0"/>
              <a:ext cx="13843604" cy="558800"/>
            </a:xfrm>
            <a:prstGeom prst="rect">
              <a:avLst/>
            </a:prstGeom>
          </p:spPr>
          <p:txBody>
            <a:bodyPr lIns="0" tIns="0" rIns="0" bIns="0" rtlCol="0" anchor="t">
              <a:spAutoFit/>
            </a:bodyPr>
            <a:lstStyle/>
            <a:p>
              <a:pPr marL="0" lvl="0" indent="0" algn="l">
                <a:lnSpc>
                  <a:spcPts val="3359"/>
                </a:lnSpc>
              </a:pPr>
              <a:r>
                <a:rPr lang="en-US" sz="2799" b="1">
                  <a:solidFill>
                    <a:srgbClr val="FEFCF8"/>
                  </a:solidFill>
                  <a:latin typeface="HK Grotesk Semi-Bold"/>
                  <a:ea typeface="HK Grotesk Semi-Bold"/>
                  <a:cs typeface="HK Grotesk Semi-Bold"/>
                  <a:sym typeface="HK Grotesk Semi-Bold"/>
                </a:rPr>
                <a:t>K</a:t>
              </a:r>
              <a:r>
                <a:rPr lang="en-US" sz="2799" b="1" u="none" strike="noStrike">
                  <a:solidFill>
                    <a:srgbClr val="FEFCF8"/>
                  </a:solidFill>
                  <a:latin typeface="HK Grotesk Semi-Bold"/>
                  <a:ea typeface="HK Grotesk Semi-Bold"/>
                  <a:cs typeface="HK Grotesk Semi-Bold"/>
                  <a:sym typeface="HK Grotesk Semi-Bold"/>
                </a:rPr>
                <a:t>ey Results</a:t>
              </a:r>
            </a:p>
          </p:txBody>
        </p:sp>
        <p:sp>
          <p:nvSpPr>
            <p:cNvPr id="4" name="TextBox 4"/>
            <p:cNvSpPr txBox="1"/>
            <p:nvPr/>
          </p:nvSpPr>
          <p:spPr>
            <a:xfrm>
              <a:off x="227996" y="558800"/>
              <a:ext cx="13843604" cy="7721600"/>
            </a:xfrm>
            <a:prstGeom prst="rect">
              <a:avLst/>
            </a:prstGeom>
          </p:spPr>
          <p:txBody>
            <a:bodyPr lIns="0" tIns="0" rIns="0" bIns="0" rtlCol="0" anchor="t">
              <a:spAutoFit/>
            </a:bodyPr>
            <a:lstStyle/>
            <a:p>
              <a:pPr marL="0" lvl="0" indent="0" algn="l">
                <a:lnSpc>
                  <a:spcPts val="2879"/>
                </a:lnSpc>
              </a:pPr>
              <a:r>
                <a:rPr lang="en-US" sz="2400">
                  <a:solidFill>
                    <a:srgbClr val="FEFCF8"/>
                  </a:solidFill>
                  <a:latin typeface="HK Grotesk"/>
                  <a:ea typeface="HK Grotesk"/>
                  <a:cs typeface="HK Grotesk"/>
                  <a:sym typeface="HK Grotesk"/>
                </a:rPr>
                <a:t> Financial </a:t>
              </a:r>
              <a:r>
                <a:rPr lang="en-US" sz="2400" u="none" strike="noStrike">
                  <a:solidFill>
                    <a:srgbClr val="FEFCF8"/>
                  </a:solidFill>
                  <a:latin typeface="HK Grotesk"/>
                  <a:ea typeface="HK Grotesk"/>
                  <a:cs typeface="HK Grotesk"/>
                  <a:sym typeface="HK Grotesk"/>
                </a:rPr>
                <a:t>Insights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Emergency admission costs are 2.8× higher than regular admissions.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Top-performing hospitals/states generate 68% of total revenue.</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Significant variation in daily costs between chronic and acute cases.</a:t>
              </a:r>
            </a:p>
            <a:p>
              <a:pPr marL="0" lvl="0" indent="0" algn="l">
                <a:lnSpc>
                  <a:spcPts val="2879"/>
                </a:lnSpc>
              </a:pPr>
              <a:r>
                <a:rPr lang="en-US" sz="2400" u="none" strike="noStrike">
                  <a:solidFill>
                    <a:srgbClr val="FEFCF8"/>
                  </a:solidFill>
                  <a:latin typeface="HK Grotesk"/>
                  <a:ea typeface="HK Grotesk"/>
                  <a:cs typeface="HK Grotesk"/>
                  <a:sym typeface="HK Grotesk"/>
                </a:rPr>
                <a:t>Operational Insights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Chronic patients stay 52% longer on average.</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Predictive analysis identifies peak periods, optimizing workforce allocation.</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Highlights departments with highest operational resource consumption.</a:t>
              </a:r>
            </a:p>
            <a:p>
              <a:pPr marL="0" lvl="0" indent="0" algn="l">
                <a:lnSpc>
                  <a:spcPts val="2879"/>
                </a:lnSpc>
              </a:pPr>
              <a:r>
                <a:rPr lang="en-US" sz="2400" u="none" strike="noStrike">
                  <a:solidFill>
                    <a:srgbClr val="FEFCF8"/>
                  </a:solidFill>
                  <a:latin typeface="HK Grotesk"/>
                  <a:ea typeface="HK Grotesk"/>
                  <a:cs typeface="HK Grotesk"/>
                  <a:sym typeface="HK Grotesk"/>
                </a:rPr>
                <a:t>Clinical Insights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High prevalence of Diabetes and COPD.</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Smoking associated with 40% higher medical bills.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Clear differences in length of stay and costs by disease type and severity.</a:t>
              </a:r>
            </a:p>
            <a:p>
              <a:pPr marL="0" lvl="0" indent="0" algn="l">
                <a:lnSpc>
                  <a:spcPts val="2879"/>
                </a:lnSpc>
              </a:pPr>
              <a:r>
                <a:rPr lang="en-US" sz="2400" u="none" strike="noStrike">
                  <a:solidFill>
                    <a:srgbClr val="FEFCF8"/>
                  </a:solidFill>
                  <a:latin typeface="HK Grotesk"/>
                  <a:ea typeface="HK Grotesk"/>
                  <a:cs typeface="HK Grotesk"/>
                  <a:sym typeface="HK Grotesk"/>
                </a:rPr>
                <a:t>Total Impact</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Data-driven improvements could save $4.2 – $7.8 million annually for a medium-sized hospital.</a:t>
              </a:r>
            </a:p>
            <a:p>
              <a:pPr marL="0" lvl="0" indent="0" algn="l">
                <a:lnSpc>
                  <a:spcPts val="2879"/>
                </a:lnSpc>
              </a:pPr>
              <a:endParaRPr lang="en-US" sz="2400" u="none" strike="noStrike">
                <a:solidFill>
                  <a:srgbClr val="FEFCF8"/>
                </a:solidFill>
                <a:latin typeface="HK Grotesk"/>
                <a:ea typeface="HK Grotesk"/>
                <a:cs typeface="HK Grotesk"/>
                <a:sym typeface="HK Grotesk"/>
              </a:endParaRPr>
            </a:p>
          </p:txBody>
        </p:sp>
      </p:grpSp>
      <p:grpSp>
        <p:nvGrpSpPr>
          <p:cNvPr id="5" name="Group 5"/>
          <p:cNvGrpSpPr/>
          <p:nvPr/>
        </p:nvGrpSpPr>
        <p:grpSpPr>
          <a:xfrm>
            <a:off x="11168743" y="2712461"/>
            <a:ext cx="8431486" cy="8395258"/>
            <a:chOff x="0" y="0"/>
            <a:chExt cx="2220638" cy="2211097"/>
          </a:xfrm>
        </p:grpSpPr>
        <p:sp>
          <p:nvSpPr>
            <p:cNvPr id="6" name="Freeform 6"/>
            <p:cNvSpPr/>
            <p:nvPr/>
          </p:nvSpPr>
          <p:spPr>
            <a:xfrm>
              <a:off x="0" y="0"/>
              <a:ext cx="2220638" cy="2211097"/>
            </a:xfrm>
            <a:custGeom>
              <a:avLst/>
              <a:gdLst/>
              <a:ahLst/>
              <a:cxnLst/>
              <a:rect l="l" t="t" r="r" b="b"/>
              <a:pathLst>
                <a:path w="2220638" h="2211097">
                  <a:moveTo>
                    <a:pt x="63357" y="0"/>
                  </a:moveTo>
                  <a:lnTo>
                    <a:pt x="2157282" y="0"/>
                  </a:lnTo>
                  <a:cubicBezTo>
                    <a:pt x="2192272" y="0"/>
                    <a:pt x="2220638" y="28366"/>
                    <a:pt x="2220638" y="63357"/>
                  </a:cubicBezTo>
                  <a:lnTo>
                    <a:pt x="2220638" y="2147740"/>
                  </a:lnTo>
                  <a:cubicBezTo>
                    <a:pt x="2220638" y="2182731"/>
                    <a:pt x="2192272" y="2211097"/>
                    <a:pt x="2157282" y="2211097"/>
                  </a:cubicBezTo>
                  <a:lnTo>
                    <a:pt x="63357" y="2211097"/>
                  </a:lnTo>
                  <a:cubicBezTo>
                    <a:pt x="28366" y="2211097"/>
                    <a:pt x="0" y="2182731"/>
                    <a:pt x="0" y="2147740"/>
                  </a:cubicBezTo>
                  <a:lnTo>
                    <a:pt x="0" y="63357"/>
                  </a:lnTo>
                  <a:cubicBezTo>
                    <a:pt x="0" y="28366"/>
                    <a:pt x="28366" y="0"/>
                    <a:pt x="63357" y="0"/>
                  </a:cubicBezTo>
                  <a:close/>
                </a:path>
              </a:pathLst>
            </a:custGeom>
            <a:solidFill>
              <a:srgbClr val="A1343C"/>
            </a:solidFill>
            <a:ln cap="rnd">
              <a:noFill/>
              <a:prstDash val="solid"/>
              <a:round/>
            </a:ln>
          </p:spPr>
          <p:txBody>
            <a:bodyPr/>
            <a:lstStyle/>
            <a:p>
              <a:endParaRPr lang="en-US"/>
            </a:p>
          </p:txBody>
        </p:sp>
        <p:sp>
          <p:nvSpPr>
            <p:cNvPr id="7" name="TextBox 7"/>
            <p:cNvSpPr txBox="1"/>
            <p:nvPr/>
          </p:nvSpPr>
          <p:spPr>
            <a:xfrm>
              <a:off x="0" y="-76200"/>
              <a:ext cx="2220638" cy="228729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1401425" y="3048000"/>
            <a:ext cx="6886575" cy="6572250"/>
            <a:chOff x="0" y="0"/>
            <a:chExt cx="9182100" cy="8763000"/>
          </a:xfrm>
        </p:grpSpPr>
        <p:sp>
          <p:nvSpPr>
            <p:cNvPr id="9" name="TextBox 9"/>
            <p:cNvSpPr txBox="1"/>
            <p:nvPr/>
          </p:nvSpPr>
          <p:spPr>
            <a:xfrm>
              <a:off x="0" y="0"/>
              <a:ext cx="9182100" cy="558800"/>
            </a:xfrm>
            <a:prstGeom prst="rect">
              <a:avLst/>
            </a:prstGeom>
          </p:spPr>
          <p:txBody>
            <a:bodyPr lIns="0" tIns="0" rIns="0" bIns="0" rtlCol="0" anchor="t">
              <a:spAutoFit/>
            </a:bodyPr>
            <a:lstStyle/>
            <a:p>
              <a:pPr marL="0" lvl="0" indent="0" algn="l">
                <a:lnSpc>
                  <a:spcPts val="3359"/>
                </a:lnSpc>
              </a:pPr>
              <a:r>
                <a:rPr lang="en-US" sz="2799" b="1">
                  <a:solidFill>
                    <a:srgbClr val="FEFCF8"/>
                  </a:solidFill>
                  <a:latin typeface="HK Grotesk Semi-Bold"/>
                  <a:ea typeface="HK Grotesk Semi-Bold"/>
                  <a:cs typeface="HK Grotesk Semi-Bold"/>
                  <a:sym typeface="HK Grotesk Semi-Bold"/>
                </a:rPr>
                <a:t>Execu</a:t>
              </a:r>
              <a:r>
                <a:rPr lang="en-US" sz="2799" b="1" u="none" strike="noStrike">
                  <a:solidFill>
                    <a:srgbClr val="FEFCF8"/>
                  </a:solidFill>
                  <a:latin typeface="HK Grotesk Semi-Bold"/>
                  <a:ea typeface="HK Grotesk Semi-Bold"/>
                  <a:cs typeface="HK Grotesk Semi-Bold"/>
                  <a:sym typeface="HK Grotesk Semi-Bold"/>
                </a:rPr>
                <a:t>tive Recommendations</a:t>
              </a:r>
            </a:p>
          </p:txBody>
        </p:sp>
        <p:sp>
          <p:nvSpPr>
            <p:cNvPr id="10" name="TextBox 10"/>
            <p:cNvSpPr txBox="1"/>
            <p:nvPr/>
          </p:nvSpPr>
          <p:spPr>
            <a:xfrm>
              <a:off x="0" y="558800"/>
              <a:ext cx="9182100" cy="8204200"/>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Ch</a:t>
              </a:r>
              <a:r>
                <a:rPr lang="en-US" sz="2400" u="none" strike="noStrike">
                  <a:solidFill>
                    <a:srgbClr val="FEFCF8"/>
                  </a:solidFill>
                  <a:latin typeface="HK Grotesk"/>
                  <a:ea typeface="HK Grotesk"/>
                  <a:cs typeface="HK Grotesk"/>
                  <a:sym typeface="HK Grotesk"/>
                </a:rPr>
                <a:t>ronic Disease Programs – Target high-risk states/regions using Tableau maps and clinical patterns.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Strengthening Emergency Resources – Increase staff &amp; equipment during peak periods (Power BI Forecast).</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Anti-Smoking &amp; Obesity Campaigns – Python-based models show ROI &gt; 300%.</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Standardizing Vaccinations &amp; KPIs – Use Excel/Power BI templates for consistent financial &amp; clinical indicators.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Continuous Monitoring Platform – Adopt the analytical platform for monthly operational &amp; administrative decision support.</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Pilot Projects – Start small, expand based on field results and dashboard insights.</a:t>
              </a:r>
            </a:p>
            <a:p>
              <a:pPr marL="0" lvl="0" indent="0" algn="l">
                <a:lnSpc>
                  <a:spcPts val="2879"/>
                </a:lnSpc>
              </a:pPr>
              <a:endParaRPr lang="en-US" sz="2400" u="none" strike="noStrike">
                <a:solidFill>
                  <a:srgbClr val="FEFCF8"/>
                </a:solidFill>
                <a:latin typeface="HK Grotesk"/>
                <a:ea typeface="HK Grotesk"/>
                <a:cs typeface="HK Grotesk"/>
                <a:sym typeface="HK Grotesk"/>
              </a:endParaRPr>
            </a:p>
          </p:txBody>
        </p:sp>
      </p:grpSp>
      <p:sp>
        <p:nvSpPr>
          <p:cNvPr id="11" name="TextBox 11"/>
          <p:cNvSpPr txBox="1"/>
          <p:nvPr/>
        </p:nvSpPr>
        <p:spPr>
          <a:xfrm>
            <a:off x="419100" y="1442461"/>
            <a:ext cx="17868900" cy="1270001"/>
          </a:xfrm>
          <a:prstGeom prst="rect">
            <a:avLst/>
          </a:prstGeom>
        </p:spPr>
        <p:txBody>
          <a:bodyPr lIns="0" tIns="0" rIns="0" bIns="0" rtlCol="0" anchor="t">
            <a:spAutoFit/>
          </a:bodyPr>
          <a:lstStyle/>
          <a:p>
            <a:pPr marL="0" lvl="0" indent="0" algn="l">
              <a:lnSpc>
                <a:spcPts val="9500"/>
              </a:lnSpc>
            </a:pPr>
            <a:r>
              <a:rPr lang="en-US" sz="9500" spc="-190">
                <a:solidFill>
                  <a:srgbClr val="FEFCF8"/>
                </a:solidFill>
                <a:latin typeface="Noto Serif Display ExtraCondensed Light"/>
                <a:ea typeface="Noto Serif Display ExtraCondensed Light"/>
                <a:cs typeface="Noto Serif Display ExtraCondensed Light"/>
                <a:sym typeface="Noto Serif Display ExtraCondensed Light"/>
              </a:rPr>
              <a:t>Key Results &amp; Executive Recommendations</a:t>
            </a:r>
          </a:p>
        </p:txBody>
      </p:sp>
      <p:sp>
        <p:nvSpPr>
          <p:cNvPr id="12" name="AutoShape 12"/>
          <p:cNvSpPr/>
          <p:nvPr/>
        </p:nvSpPr>
        <p:spPr>
          <a:xfrm>
            <a:off x="0" y="9620250"/>
            <a:ext cx="1828800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13" name="Group 13"/>
          <p:cNvGrpSpPr/>
          <p:nvPr/>
        </p:nvGrpSpPr>
        <p:grpSpPr>
          <a:xfrm>
            <a:off x="81107" y="80491"/>
            <a:ext cx="1668813" cy="1521848"/>
            <a:chOff x="0" y="0"/>
            <a:chExt cx="2444952" cy="2229635"/>
          </a:xfrm>
        </p:grpSpPr>
        <p:sp>
          <p:nvSpPr>
            <p:cNvPr id="14" name="Freeform 14"/>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2"/>
              <a:stretch>
                <a:fillRect t="-4828" b="-4828"/>
              </a:stretch>
            </a:blipFill>
            <a:ln cap="rnd">
              <a:noFill/>
              <a:prstDash val="solid"/>
              <a:round/>
            </a:ln>
          </p:spPr>
          <p:txBody>
            <a:bodyPr/>
            <a:lstStyle/>
            <a:p>
              <a:endParaRPr lang="en-US"/>
            </a:p>
          </p:txBody>
        </p:sp>
      </p:grpSp>
      <p:sp>
        <p:nvSpPr>
          <p:cNvPr id="15" name="Freeform 15"/>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AutoShape 16"/>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grpSp>
        <p:nvGrpSpPr>
          <p:cNvPr id="2" name="Group 2"/>
          <p:cNvGrpSpPr/>
          <p:nvPr/>
        </p:nvGrpSpPr>
        <p:grpSpPr>
          <a:xfrm>
            <a:off x="367214" y="1252716"/>
            <a:ext cx="10320683" cy="7734372"/>
            <a:chOff x="0" y="180975"/>
            <a:chExt cx="13760910" cy="10312496"/>
          </a:xfrm>
        </p:grpSpPr>
        <p:sp>
          <p:nvSpPr>
            <p:cNvPr id="3" name="TextBox 3"/>
            <p:cNvSpPr txBox="1"/>
            <p:nvPr/>
          </p:nvSpPr>
          <p:spPr>
            <a:xfrm>
              <a:off x="0" y="180975"/>
              <a:ext cx="8145467" cy="176974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Conclusion</a:t>
              </a:r>
            </a:p>
          </p:txBody>
        </p:sp>
        <p:sp>
          <p:nvSpPr>
            <p:cNvPr id="4" name="TextBox 4"/>
            <p:cNvSpPr txBox="1"/>
            <p:nvPr/>
          </p:nvSpPr>
          <p:spPr>
            <a:xfrm>
              <a:off x="342453" y="2064753"/>
              <a:ext cx="13418457" cy="8428718"/>
            </a:xfrm>
            <a:prstGeom prst="rect">
              <a:avLst/>
            </a:prstGeom>
          </p:spPr>
          <p:txBody>
            <a:bodyPr lIns="0" tIns="0" rIns="0" bIns="0" rtlCol="0" anchor="t">
              <a:spAutoFit/>
            </a:bodyPr>
            <a:lstStyle/>
            <a:p>
              <a:pPr marL="0" lvl="0" indent="0" algn="l">
                <a:lnSpc>
                  <a:spcPts val="2879"/>
                </a:lnSpc>
              </a:pPr>
              <a:r>
                <a:rPr lang="en-US" sz="2400" u="none" strike="noStrike" dirty="0">
                  <a:solidFill>
                    <a:srgbClr val="FEFCF8"/>
                  </a:solidFill>
                  <a:latin typeface="HK Grotesk"/>
                  <a:ea typeface="HK Grotesk"/>
                  <a:cs typeface="HK Grotesk"/>
                  <a:sym typeface="HK Grotesk"/>
                </a:rPr>
                <a:t>This project represents a practical and integrated model for healthcare data analysis, starting from data cleaning and preparation to building advanced analytical dashboards.</a:t>
              </a:r>
            </a:p>
            <a:p>
              <a:pPr marL="0" lvl="0" indent="0" algn="l">
                <a:lnSpc>
                  <a:spcPts val="2879"/>
                </a:lnSpc>
              </a:pPr>
              <a:r>
                <a:rPr lang="en-US" sz="2400" u="none" strike="noStrike" dirty="0">
                  <a:solidFill>
                    <a:srgbClr val="FEFCF8"/>
                  </a:solidFill>
                  <a:latin typeface="HK Grotesk"/>
                  <a:ea typeface="HK Grotesk"/>
                  <a:cs typeface="HK Grotesk"/>
                  <a:sym typeface="HK Grotesk"/>
                </a:rPr>
                <a:t> The analysis demonstrated the power of data in:</a:t>
              </a:r>
            </a:p>
            <a:p>
              <a:pPr marL="0" lvl="0" indent="0" algn="l">
                <a:lnSpc>
                  <a:spcPts val="2879"/>
                </a:lnSpc>
              </a:pPr>
              <a:r>
                <a:rPr lang="en-US" sz="2400" u="none" strike="noStrike" dirty="0">
                  <a:solidFill>
                    <a:srgbClr val="FEFCF8"/>
                  </a:solidFill>
                  <a:latin typeface="HK Grotesk"/>
                  <a:ea typeface="HK Grotesk"/>
                  <a:cs typeface="HK Grotesk"/>
                  <a:sym typeface="HK Grotesk"/>
                </a:rPr>
                <a:t> ✔ Enhancing the quality of healthcare</a:t>
              </a:r>
            </a:p>
            <a:p>
              <a:pPr marL="0" lvl="0" indent="0" algn="l">
                <a:lnSpc>
                  <a:spcPts val="2879"/>
                </a:lnSpc>
              </a:pPr>
              <a:r>
                <a:rPr lang="en-US" sz="2400" u="none" strike="noStrike" dirty="0">
                  <a:solidFill>
                    <a:srgbClr val="FEFCF8"/>
                  </a:solidFill>
                  <a:latin typeface="HK Grotesk"/>
                  <a:ea typeface="HK Grotesk"/>
                  <a:cs typeface="HK Grotesk"/>
                  <a:sym typeface="HK Grotesk"/>
                </a:rPr>
                <a:t> ✔ Reducing operational costs</a:t>
              </a:r>
            </a:p>
            <a:p>
              <a:pPr marL="0" lvl="0" indent="0" algn="l">
                <a:lnSpc>
                  <a:spcPts val="2879"/>
                </a:lnSpc>
              </a:pPr>
              <a:r>
                <a:rPr lang="en-US" sz="2400" u="none" strike="noStrike" dirty="0">
                  <a:solidFill>
                    <a:srgbClr val="FEFCF8"/>
                  </a:solidFill>
                  <a:latin typeface="HK Grotesk"/>
                  <a:ea typeface="HK Grotesk"/>
                  <a:cs typeface="HK Grotesk"/>
                  <a:sym typeface="HK Grotesk"/>
                </a:rPr>
                <a:t> ✔ Supporting medical and administrative decision-making with accuracy</a:t>
              </a:r>
            </a:p>
            <a:p>
              <a:pPr marL="0" lvl="0" indent="0" algn="l">
                <a:lnSpc>
                  <a:spcPts val="2879"/>
                </a:lnSpc>
              </a:pPr>
              <a:r>
                <a:rPr lang="en-US" sz="2400" u="none" strike="noStrike" dirty="0">
                  <a:solidFill>
                    <a:srgbClr val="FEFCF8"/>
                  </a:solidFill>
                  <a:latin typeface="HK Grotesk"/>
                  <a:ea typeface="HK Grotesk"/>
                  <a:cs typeface="HK Grotesk"/>
                  <a:sym typeface="HK Grotesk"/>
                </a:rPr>
                <a:t> ✔ Strengthening governance and improving hospital efficiency</a:t>
              </a:r>
            </a:p>
            <a:p>
              <a:pPr marL="0" lvl="0" indent="0" algn="l">
                <a:lnSpc>
                  <a:spcPts val="2879"/>
                </a:lnSpc>
              </a:pPr>
              <a:r>
                <a:rPr lang="en-US" sz="2400" u="none" strike="noStrike" dirty="0">
                  <a:solidFill>
                    <a:srgbClr val="FEFCF8"/>
                  </a:solidFill>
                  <a:latin typeface="HK Grotesk"/>
                  <a:ea typeface="HK Grotesk"/>
                  <a:cs typeface="HK Grotesk"/>
                  <a:sym typeface="HK Grotesk"/>
                </a:rPr>
                <a:t> ✔ Laying the foundation for a fully integrated digital health system</a:t>
              </a:r>
            </a:p>
            <a:p>
              <a:pPr marL="0" lvl="0" indent="0" algn="l">
                <a:lnSpc>
                  <a:spcPts val="2879"/>
                </a:lnSpc>
              </a:pPr>
              <a:r>
                <a:rPr lang="en-US" sz="2400" u="none" strike="noStrike" dirty="0">
                  <a:solidFill>
                    <a:srgbClr val="FEFCF8"/>
                  </a:solidFill>
                  <a:latin typeface="HK Grotesk"/>
                  <a:ea typeface="HK Grotesk"/>
                  <a:cs typeface="HK Grotesk"/>
                  <a:sym typeface="HK Grotesk"/>
                </a:rPr>
                <a:t>Thanks to the integration of Excel, Power BI, Tableau, Python, and SQL, the data was transformed from raw numbers into a strategic tool that supports the Egyptian healthcare system and aligns with the national digital health transformation vision.</a:t>
              </a:r>
            </a:p>
            <a:p>
              <a:pPr marL="0" lvl="0" indent="0" algn="l">
                <a:lnSpc>
                  <a:spcPts val="2879"/>
                </a:lnSpc>
              </a:pPr>
              <a:r>
                <a:rPr lang="en-US" sz="2400" u="none" strike="noStrike" dirty="0">
                  <a:solidFill>
                    <a:srgbClr val="FEFCF8"/>
                  </a:solidFill>
                  <a:latin typeface="HK Grotesk"/>
                  <a:ea typeface="HK Grotesk"/>
                  <a:cs typeface="HK Grotesk"/>
                  <a:sym typeface="HK Grotesk"/>
                </a:rPr>
                <a:t>In summary:</a:t>
              </a:r>
            </a:p>
            <a:p>
              <a:pPr marL="0" lvl="0" indent="0" algn="l">
                <a:lnSpc>
                  <a:spcPts val="2879"/>
                </a:lnSpc>
              </a:pPr>
              <a:r>
                <a:rPr lang="en-US" sz="2400" u="none" strike="noStrike" dirty="0">
                  <a:solidFill>
                    <a:srgbClr val="FEFCF8"/>
                  </a:solidFill>
                  <a:latin typeface="HK Grotesk"/>
                  <a:ea typeface="HK Grotesk"/>
                  <a:cs typeface="HK Grotesk"/>
                  <a:sym typeface="HK Grotesk"/>
                </a:rPr>
                <a:t> This project is more than just an analysis</a:t>
              </a:r>
              <a:r>
                <a:rPr lang="ar-EG" sz="2400" u="none" strike="noStrike" dirty="0">
                  <a:solidFill>
                    <a:srgbClr val="FEFCF8"/>
                  </a:solidFill>
                  <a:latin typeface="HK Grotesk"/>
                  <a:ea typeface="HK Grotesk"/>
                  <a:cs typeface="HK Grotesk"/>
                  <a:sym typeface="HK Grotesk"/>
                </a:rPr>
                <a:t> </a:t>
              </a:r>
              <a:r>
                <a:rPr lang="en-US" sz="2400" u="none" strike="noStrike" dirty="0">
                  <a:solidFill>
                    <a:srgbClr val="FEFCF8"/>
                  </a:solidFill>
                  <a:latin typeface="HK Grotesk"/>
                  <a:ea typeface="HK Grotesk"/>
                  <a:cs typeface="HK Grotesk"/>
                  <a:sym typeface="HK Grotesk"/>
                </a:rPr>
                <a:t>it's a meaningful step toward building a smart, connected, and efficient healthcare ecosystem that serves citizens and supports the sustainability of the health sector.</a:t>
              </a:r>
            </a:p>
          </p:txBody>
        </p:sp>
      </p:grpSp>
      <p:grpSp>
        <p:nvGrpSpPr>
          <p:cNvPr id="5" name="Group 5"/>
          <p:cNvGrpSpPr/>
          <p:nvPr/>
        </p:nvGrpSpPr>
        <p:grpSpPr>
          <a:xfrm>
            <a:off x="14929292" y="0"/>
            <a:ext cx="3990115" cy="10287000"/>
            <a:chOff x="0" y="0"/>
            <a:chExt cx="1050894" cy="2709333"/>
          </a:xfrm>
        </p:grpSpPr>
        <p:sp>
          <p:nvSpPr>
            <p:cNvPr id="6" name="Freeform 6"/>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7" name="TextBox 7"/>
            <p:cNvSpPr txBox="1"/>
            <p:nvPr/>
          </p:nvSpPr>
          <p:spPr>
            <a:xfrm>
              <a:off x="0" y="-76200"/>
              <a:ext cx="1050894" cy="2785533"/>
            </a:xfrm>
            <a:prstGeom prst="rect">
              <a:avLst/>
            </a:prstGeom>
          </p:spPr>
          <p:txBody>
            <a:bodyPr lIns="50800" tIns="50800" rIns="50800" bIns="50800" rtlCol="0" anchor="ctr"/>
            <a:lstStyle/>
            <a:p>
              <a:pPr algn="ctr">
                <a:lnSpc>
                  <a:spcPts val="2800"/>
                </a:lnSpc>
              </a:pPr>
              <a:endParaRPr/>
            </a:p>
          </p:txBody>
        </p:sp>
      </p:grpSp>
      <p:sp>
        <p:nvSpPr>
          <p:cNvPr id="8" name="AutoShape 8"/>
          <p:cNvSpPr/>
          <p:nvPr/>
        </p:nvSpPr>
        <p:spPr>
          <a:xfrm>
            <a:off x="0" y="9629775"/>
            <a:ext cx="12651851"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9" name="Group 9"/>
          <p:cNvGrpSpPr/>
          <p:nvPr/>
        </p:nvGrpSpPr>
        <p:grpSpPr>
          <a:xfrm>
            <a:off x="11983997" y="1912943"/>
            <a:ext cx="5548656" cy="5345107"/>
            <a:chOff x="0" y="0"/>
            <a:chExt cx="2223779" cy="2142201"/>
          </a:xfrm>
        </p:grpSpPr>
        <p:sp>
          <p:nvSpPr>
            <p:cNvPr id="10" name="Freeform 10"/>
            <p:cNvSpPr/>
            <p:nvPr/>
          </p:nvSpPr>
          <p:spPr>
            <a:xfrm>
              <a:off x="0" y="0"/>
              <a:ext cx="2223779" cy="2142201"/>
            </a:xfrm>
            <a:custGeom>
              <a:avLst/>
              <a:gdLst/>
              <a:ahLst/>
              <a:cxnLst/>
              <a:rect l="l" t="t" r="r" b="b"/>
              <a:pathLst>
                <a:path w="2223779" h="2142201">
                  <a:moveTo>
                    <a:pt x="48835" y="0"/>
                  </a:moveTo>
                  <a:lnTo>
                    <a:pt x="2174945" y="0"/>
                  </a:lnTo>
                  <a:cubicBezTo>
                    <a:pt x="2187896" y="0"/>
                    <a:pt x="2200318" y="5145"/>
                    <a:pt x="2209476" y="14303"/>
                  </a:cubicBezTo>
                  <a:cubicBezTo>
                    <a:pt x="2218634" y="23462"/>
                    <a:pt x="2223779" y="35883"/>
                    <a:pt x="2223779" y="48835"/>
                  </a:cubicBezTo>
                  <a:lnTo>
                    <a:pt x="2223779" y="2093366"/>
                  </a:lnTo>
                  <a:cubicBezTo>
                    <a:pt x="2223779" y="2120337"/>
                    <a:pt x="2201915" y="2142201"/>
                    <a:pt x="2174945" y="2142201"/>
                  </a:cubicBezTo>
                  <a:lnTo>
                    <a:pt x="48835" y="2142201"/>
                  </a:lnTo>
                  <a:cubicBezTo>
                    <a:pt x="21864" y="2142201"/>
                    <a:pt x="0" y="2120337"/>
                    <a:pt x="0" y="2093366"/>
                  </a:cubicBezTo>
                  <a:lnTo>
                    <a:pt x="0" y="48835"/>
                  </a:lnTo>
                  <a:cubicBezTo>
                    <a:pt x="0" y="21864"/>
                    <a:pt x="21864" y="0"/>
                    <a:pt x="48835" y="0"/>
                  </a:cubicBezTo>
                  <a:close/>
                </a:path>
              </a:pathLst>
            </a:custGeom>
            <a:blipFill>
              <a:blip r:embed="rId2"/>
              <a:stretch>
                <a:fillRect t="-1904" b="-1904"/>
              </a:stretch>
            </a:blipFill>
            <a:ln cap="rnd">
              <a:noFill/>
              <a:prstDash val="solid"/>
              <a:round/>
            </a:ln>
          </p:spPr>
          <p:txBody>
            <a:bodyPr/>
            <a:lstStyle/>
            <a:p>
              <a:endParaRPr lang="en-US"/>
            </a:p>
          </p:txBody>
        </p:sp>
      </p:grpSp>
      <p:grpSp>
        <p:nvGrpSpPr>
          <p:cNvPr id="11" name="Group 11"/>
          <p:cNvGrpSpPr/>
          <p:nvPr/>
        </p:nvGrpSpPr>
        <p:grpSpPr>
          <a:xfrm>
            <a:off x="0" y="0"/>
            <a:ext cx="1757077" cy="1602339"/>
            <a:chOff x="0" y="0"/>
            <a:chExt cx="2444952" cy="2229635"/>
          </a:xfrm>
        </p:grpSpPr>
        <p:sp>
          <p:nvSpPr>
            <p:cNvPr id="12" name="Freeform 12"/>
            <p:cNvSpPr/>
            <p:nvPr/>
          </p:nvSpPr>
          <p:spPr>
            <a:xfrm>
              <a:off x="0" y="0"/>
              <a:ext cx="2444952" cy="2229635"/>
            </a:xfrm>
            <a:custGeom>
              <a:avLst/>
              <a:gdLst/>
              <a:ahLst/>
              <a:cxnLst/>
              <a:rect l="l" t="t" r="r" b="b"/>
              <a:pathLst>
                <a:path w="2444952" h="2229635">
                  <a:moveTo>
                    <a:pt x="154215" y="0"/>
                  </a:moveTo>
                  <a:lnTo>
                    <a:pt x="2290737" y="0"/>
                  </a:lnTo>
                  <a:cubicBezTo>
                    <a:pt x="2375908" y="0"/>
                    <a:pt x="2444952" y="69044"/>
                    <a:pt x="2444952" y="154215"/>
                  </a:cubicBezTo>
                  <a:lnTo>
                    <a:pt x="2444952" y="2075421"/>
                  </a:lnTo>
                  <a:cubicBezTo>
                    <a:pt x="2444952" y="2160591"/>
                    <a:pt x="2375908" y="2229635"/>
                    <a:pt x="2290737" y="2229635"/>
                  </a:cubicBezTo>
                  <a:lnTo>
                    <a:pt x="154215" y="2229635"/>
                  </a:lnTo>
                  <a:cubicBezTo>
                    <a:pt x="69044" y="2229635"/>
                    <a:pt x="0" y="2160591"/>
                    <a:pt x="0" y="2075421"/>
                  </a:cubicBezTo>
                  <a:lnTo>
                    <a:pt x="0" y="154215"/>
                  </a:lnTo>
                  <a:cubicBezTo>
                    <a:pt x="0" y="69044"/>
                    <a:pt x="69044" y="0"/>
                    <a:pt x="154215" y="0"/>
                  </a:cubicBezTo>
                  <a:close/>
                </a:path>
              </a:pathLst>
            </a:custGeom>
            <a:blipFill>
              <a:blip r:embed="rId3"/>
              <a:stretch>
                <a:fillRect t="-4828" b="-4828"/>
              </a:stretch>
            </a:blipFill>
            <a:ln cap="rnd">
              <a:noFill/>
              <a:prstDash val="solid"/>
              <a:round/>
            </a:ln>
          </p:spPr>
          <p:txBody>
            <a:bodyPr/>
            <a:lstStyle/>
            <a:p>
              <a:endParaRPr lang="en-US"/>
            </a:p>
          </p:txBody>
        </p:sp>
      </p:grpSp>
      <p:sp>
        <p:nvSpPr>
          <p:cNvPr id="13" name="Freeform 13"/>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AutoShape 14"/>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
        <p:nvSpPr>
          <p:cNvPr id="15" name="Freeform 15"/>
          <p:cNvSpPr/>
          <p:nvPr/>
        </p:nvSpPr>
        <p:spPr>
          <a:xfrm>
            <a:off x="12651851" y="7595547"/>
            <a:ext cx="829956" cy="829956"/>
          </a:xfrm>
          <a:custGeom>
            <a:avLst/>
            <a:gdLst/>
            <a:ahLst/>
            <a:cxnLst/>
            <a:rect l="l" t="t" r="r" b="b"/>
            <a:pathLst>
              <a:path w="829956" h="829956">
                <a:moveTo>
                  <a:pt x="0" y="0"/>
                </a:moveTo>
                <a:lnTo>
                  <a:pt x="829956" y="0"/>
                </a:lnTo>
                <a:lnTo>
                  <a:pt x="829956" y="829956"/>
                </a:lnTo>
                <a:lnTo>
                  <a:pt x="0" y="8299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3774806" y="7829550"/>
            <a:ext cx="3403387" cy="361950"/>
          </a:xfrm>
          <a:prstGeom prst="rect">
            <a:avLst/>
          </a:prstGeom>
        </p:spPr>
        <p:txBody>
          <a:bodyPr lIns="0" tIns="0" rIns="0" bIns="0" rtlCol="0" anchor="t">
            <a:spAutoFit/>
          </a:bodyPr>
          <a:lstStyle/>
          <a:p>
            <a:pPr marL="0" lvl="0" indent="0" algn="l">
              <a:lnSpc>
                <a:spcPts val="2879"/>
              </a:lnSpc>
            </a:pPr>
            <a:r>
              <a:rPr lang="en-US" sz="2400" u="sng" dirty="0" err="1">
                <a:solidFill>
                  <a:srgbClr val="FEFCF8"/>
                </a:solidFill>
                <a:latin typeface="HK Grotesk"/>
                <a:ea typeface="HK Grotesk"/>
                <a:cs typeface="HK Grotesk"/>
                <a:sym typeface="HK Grotesk"/>
                <a:hlinkClick r:id="rId8" tooltip="https://github.com/mustafa777mustafa/Healthcare-Data-Analysis-Project"/>
              </a:rPr>
              <a:t>github</a:t>
            </a:r>
            <a:r>
              <a:rPr lang="en-US" sz="2400" u="sng" dirty="0">
                <a:solidFill>
                  <a:srgbClr val="FEFCF8"/>
                </a:solidFill>
                <a:latin typeface="HK Grotesk"/>
                <a:ea typeface="HK Grotesk"/>
                <a:cs typeface="HK Grotesk"/>
                <a:sym typeface="HK Grotesk"/>
                <a:hlinkClick r:id="rId8" tooltip="https://github.com/mustafa777mustafa/Healthcare-Data-Analysis-Project"/>
              </a:rPr>
              <a:t>//</a:t>
            </a:r>
            <a:r>
              <a:rPr lang="en-US" sz="2400" u="sng" dirty="0" err="1">
                <a:solidFill>
                  <a:srgbClr val="FEFCF8"/>
                </a:solidFill>
                <a:latin typeface="HK Grotesk"/>
                <a:ea typeface="HK Grotesk"/>
                <a:cs typeface="HK Grotesk"/>
                <a:sym typeface="HK Grotesk"/>
                <a:hlinkClick r:id="rId8" tooltip="https://github.com/mustafa777mustafa/Healthcare-Data-Analysis-Project"/>
              </a:rPr>
              <a:t>HealthOps</a:t>
            </a:r>
            <a:r>
              <a:rPr lang="en-US" sz="2400" u="sng" dirty="0">
                <a:solidFill>
                  <a:srgbClr val="FEFCF8"/>
                </a:solidFill>
                <a:latin typeface="HK Grotesk"/>
                <a:ea typeface="HK Grotesk"/>
                <a:cs typeface="HK Grotesk"/>
                <a:sym typeface="HK Grotesk"/>
                <a:hlinkClick r:id="rId8" tooltip="https://github.com/mustafa777mustafa/Healthcare-Data-Analysis-Project"/>
              </a:rPr>
              <a:t> 360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grpSp>
        <p:nvGrpSpPr>
          <p:cNvPr id="2" name="Group 2"/>
          <p:cNvGrpSpPr/>
          <p:nvPr/>
        </p:nvGrpSpPr>
        <p:grpSpPr>
          <a:xfrm>
            <a:off x="14910242" y="0"/>
            <a:ext cx="3990115" cy="10287000"/>
            <a:chOff x="0" y="0"/>
            <a:chExt cx="1050894" cy="2709333"/>
          </a:xfrm>
        </p:grpSpPr>
        <p:sp>
          <p:nvSpPr>
            <p:cNvPr id="3" name="Freeform 3"/>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4" name="TextBox 4"/>
            <p:cNvSpPr txBox="1"/>
            <p:nvPr/>
          </p:nvSpPr>
          <p:spPr>
            <a:xfrm>
              <a:off x="0" y="-76200"/>
              <a:ext cx="1050894" cy="2785533"/>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5" name="Group 5"/>
          <p:cNvGrpSpPr/>
          <p:nvPr/>
        </p:nvGrpSpPr>
        <p:grpSpPr>
          <a:xfrm>
            <a:off x="9179349" y="444202"/>
            <a:ext cx="8839200" cy="6360342"/>
            <a:chOff x="0" y="0"/>
            <a:chExt cx="1369423" cy="985383"/>
          </a:xfrm>
        </p:grpSpPr>
        <p:sp>
          <p:nvSpPr>
            <p:cNvPr id="6" name="Freeform 6"/>
            <p:cNvSpPr/>
            <p:nvPr/>
          </p:nvSpPr>
          <p:spPr>
            <a:xfrm>
              <a:off x="0" y="0"/>
              <a:ext cx="1369423" cy="985383"/>
            </a:xfrm>
            <a:custGeom>
              <a:avLst/>
              <a:gdLst/>
              <a:ahLst/>
              <a:cxnLst/>
              <a:rect l="l" t="t" r="r" b="b"/>
              <a:pathLst>
                <a:path w="1369423" h="985383">
                  <a:moveTo>
                    <a:pt x="30655" y="0"/>
                  </a:moveTo>
                  <a:lnTo>
                    <a:pt x="1338768" y="0"/>
                  </a:lnTo>
                  <a:cubicBezTo>
                    <a:pt x="1346899" y="0"/>
                    <a:pt x="1354696" y="3230"/>
                    <a:pt x="1360445" y="8979"/>
                  </a:cubicBezTo>
                  <a:cubicBezTo>
                    <a:pt x="1366194" y="14728"/>
                    <a:pt x="1369423" y="22525"/>
                    <a:pt x="1369423" y="30655"/>
                  </a:cubicBezTo>
                  <a:lnTo>
                    <a:pt x="1369423" y="954728"/>
                  </a:lnTo>
                  <a:cubicBezTo>
                    <a:pt x="1369423" y="962859"/>
                    <a:pt x="1366194" y="970656"/>
                    <a:pt x="1360445" y="976405"/>
                  </a:cubicBezTo>
                  <a:cubicBezTo>
                    <a:pt x="1354696" y="982154"/>
                    <a:pt x="1346899" y="985383"/>
                    <a:pt x="1338768" y="985383"/>
                  </a:cubicBezTo>
                  <a:lnTo>
                    <a:pt x="30655" y="985383"/>
                  </a:lnTo>
                  <a:cubicBezTo>
                    <a:pt x="22525" y="985383"/>
                    <a:pt x="14728" y="982154"/>
                    <a:pt x="8979" y="976405"/>
                  </a:cubicBezTo>
                  <a:cubicBezTo>
                    <a:pt x="3230" y="970656"/>
                    <a:pt x="0" y="962859"/>
                    <a:pt x="0" y="954728"/>
                  </a:cubicBezTo>
                  <a:lnTo>
                    <a:pt x="0" y="30655"/>
                  </a:lnTo>
                  <a:cubicBezTo>
                    <a:pt x="0" y="22525"/>
                    <a:pt x="3230" y="14728"/>
                    <a:pt x="8979" y="8979"/>
                  </a:cubicBezTo>
                  <a:cubicBezTo>
                    <a:pt x="14728" y="3230"/>
                    <a:pt x="22525" y="0"/>
                    <a:pt x="30655" y="0"/>
                  </a:cubicBezTo>
                  <a:close/>
                </a:path>
              </a:pathLst>
            </a:custGeom>
            <a:blipFill>
              <a:blip r:embed="rId2"/>
              <a:stretch>
                <a:fillRect l="-393" r="-46749" b="-60244"/>
              </a:stretch>
            </a:blipFill>
            <a:ln cap="rnd">
              <a:noFill/>
              <a:prstDash val="solid"/>
              <a:round/>
            </a:ln>
          </p:spPr>
          <p:txBody>
            <a:bodyPr/>
            <a:lstStyle/>
            <a:p>
              <a:endParaRPr lang="en-US"/>
            </a:p>
          </p:txBody>
        </p:sp>
      </p:grpSp>
      <p:grpSp>
        <p:nvGrpSpPr>
          <p:cNvPr id="7" name="Group 7"/>
          <p:cNvGrpSpPr/>
          <p:nvPr/>
        </p:nvGrpSpPr>
        <p:grpSpPr>
          <a:xfrm>
            <a:off x="270297" y="1209043"/>
            <a:ext cx="9549597" cy="4169626"/>
            <a:chOff x="0" y="0"/>
            <a:chExt cx="12732796" cy="5559501"/>
          </a:xfrm>
        </p:grpSpPr>
        <p:sp>
          <p:nvSpPr>
            <p:cNvPr id="8" name="TextBox 8"/>
            <p:cNvSpPr txBox="1"/>
            <p:nvPr/>
          </p:nvSpPr>
          <p:spPr>
            <a:xfrm>
              <a:off x="0" y="2206701"/>
              <a:ext cx="11813580" cy="3352800"/>
            </a:xfrm>
            <a:prstGeom prst="rect">
              <a:avLst/>
            </a:prstGeom>
          </p:spPr>
          <p:txBody>
            <a:bodyPr lIns="0" tIns="0" rIns="0" bIns="0" rtlCol="0" anchor="t">
              <a:spAutoFit/>
            </a:bodyPr>
            <a:lstStyle/>
            <a:p>
              <a:pPr algn="l">
                <a:lnSpc>
                  <a:spcPts val="3359"/>
                </a:lnSpc>
              </a:pPr>
              <a:r>
                <a:rPr lang="en-US" sz="2799" b="1">
                  <a:solidFill>
                    <a:srgbClr val="FEFCF8"/>
                  </a:solidFill>
                  <a:latin typeface="HK Grotesk Bold"/>
                  <a:ea typeface="HK Grotesk Bold"/>
                  <a:cs typeface="HK Grotesk Bold"/>
                  <a:sym typeface="HK Grotesk Bold"/>
                </a:rPr>
                <a:t>Integrated Healthcare Data Analysis</a:t>
              </a:r>
            </a:p>
            <a:p>
              <a:pPr algn="l">
                <a:lnSpc>
                  <a:spcPts val="3359"/>
                </a:lnSpc>
              </a:pPr>
              <a:r>
                <a:rPr lang="en-US" sz="2799">
                  <a:solidFill>
                    <a:srgbClr val="FEFCF8"/>
                  </a:solidFill>
                  <a:latin typeface="HK Grotesk"/>
                  <a:ea typeface="HK Grotesk"/>
                  <a:cs typeface="HK Grotesk"/>
                  <a:sym typeface="HK Grotesk"/>
                </a:rPr>
                <a:t>A Unified Platform for Demographic, Clinical, and Financial Patient Data</a:t>
              </a:r>
            </a:p>
            <a:p>
              <a:pPr marL="0" lvl="0" indent="0" algn="l">
                <a:lnSpc>
                  <a:spcPts val="3359"/>
                </a:lnSpc>
                <a:spcBef>
                  <a:spcPct val="0"/>
                </a:spcBef>
              </a:pPr>
              <a:r>
                <a:rPr lang="en-US" sz="2799" u="none">
                  <a:solidFill>
                    <a:srgbClr val="FEFCF8"/>
                  </a:solidFill>
                  <a:latin typeface="HK Grotesk"/>
                  <a:ea typeface="HK Grotesk"/>
                  <a:cs typeface="HK Grotesk"/>
                  <a:sym typeface="HK Grotesk"/>
                </a:rPr>
                <a:t>Analysis of 55,500 Health Records</a:t>
              </a:r>
            </a:p>
            <a:p>
              <a:pPr marL="0" lvl="0" indent="0" algn="l">
                <a:lnSpc>
                  <a:spcPts val="3359"/>
                </a:lnSpc>
                <a:spcBef>
                  <a:spcPct val="0"/>
                </a:spcBef>
              </a:pPr>
              <a:r>
                <a:rPr lang="en-US" sz="2799" u="none">
                  <a:solidFill>
                    <a:srgbClr val="FEFCF8"/>
                  </a:solidFill>
                  <a:latin typeface="HK Grotesk"/>
                  <a:ea typeface="HK Grotesk"/>
                  <a:cs typeface="HK Grotesk"/>
                  <a:sym typeface="HK Grotesk"/>
                </a:rPr>
                <a:t>Proposed Model for the Egyptian Healthcare System</a:t>
              </a:r>
            </a:p>
            <a:p>
              <a:pPr marL="0" lvl="0" indent="0" algn="l">
                <a:lnSpc>
                  <a:spcPts val="3359"/>
                </a:lnSpc>
                <a:spcBef>
                  <a:spcPct val="0"/>
                </a:spcBef>
              </a:pPr>
              <a:r>
                <a:rPr lang="en-US" sz="2799" u="none">
                  <a:solidFill>
                    <a:srgbClr val="FEFCF8"/>
                  </a:solidFill>
                  <a:latin typeface="HK Grotesk"/>
                  <a:ea typeface="HK Grotesk"/>
                  <a:cs typeface="HK Grotesk"/>
                  <a:sym typeface="HK Grotesk"/>
                </a:rPr>
                <a:t>2025</a:t>
              </a:r>
            </a:p>
          </p:txBody>
        </p:sp>
        <p:sp>
          <p:nvSpPr>
            <p:cNvPr id="9" name="TextBox 9"/>
            <p:cNvSpPr txBox="1"/>
            <p:nvPr/>
          </p:nvSpPr>
          <p:spPr>
            <a:xfrm>
              <a:off x="0" y="190500"/>
              <a:ext cx="12732796" cy="1837304"/>
            </a:xfrm>
            <a:prstGeom prst="rect">
              <a:avLst/>
            </a:prstGeom>
          </p:spPr>
          <p:txBody>
            <a:bodyPr lIns="0" tIns="0" rIns="0" bIns="0" rtlCol="0" anchor="t">
              <a:spAutoFit/>
            </a:bodyPr>
            <a:lstStyle/>
            <a:p>
              <a:pPr marL="0" lvl="0" indent="0" algn="l">
                <a:lnSpc>
                  <a:spcPts val="10001"/>
                </a:lnSpc>
              </a:pPr>
              <a:r>
                <a:rPr lang="en-US" sz="10001" spc="-200">
                  <a:solidFill>
                    <a:srgbClr val="FEFCF8"/>
                  </a:solidFill>
                  <a:latin typeface="Noto Serif Display ExtraCondensed Light"/>
                  <a:ea typeface="Noto Serif Display ExtraCondensed Light"/>
                  <a:cs typeface="Noto Serif Display ExtraCondensed Light"/>
                  <a:sym typeface="Noto Serif Display ExtraCondensed Light"/>
                </a:rPr>
                <a:t>HealthOps 360</a:t>
              </a:r>
            </a:p>
          </p:txBody>
        </p:sp>
      </p:grpSp>
      <p:grpSp>
        <p:nvGrpSpPr>
          <p:cNvPr id="10" name="Group 10"/>
          <p:cNvGrpSpPr/>
          <p:nvPr/>
        </p:nvGrpSpPr>
        <p:grpSpPr>
          <a:xfrm>
            <a:off x="9144000" y="6804544"/>
            <a:ext cx="8909898" cy="3343787"/>
            <a:chOff x="0" y="0"/>
            <a:chExt cx="2346640" cy="880668"/>
          </a:xfrm>
        </p:grpSpPr>
        <p:sp>
          <p:nvSpPr>
            <p:cNvPr id="11" name="Freeform 11"/>
            <p:cNvSpPr/>
            <p:nvPr/>
          </p:nvSpPr>
          <p:spPr>
            <a:xfrm>
              <a:off x="0" y="0"/>
              <a:ext cx="2346640" cy="880668"/>
            </a:xfrm>
            <a:custGeom>
              <a:avLst/>
              <a:gdLst/>
              <a:ahLst/>
              <a:cxnLst/>
              <a:rect l="l" t="t" r="r" b="b"/>
              <a:pathLst>
                <a:path w="2346640" h="880668">
                  <a:moveTo>
                    <a:pt x="30412" y="0"/>
                  </a:moveTo>
                  <a:lnTo>
                    <a:pt x="2316228" y="0"/>
                  </a:lnTo>
                  <a:cubicBezTo>
                    <a:pt x="2333024" y="0"/>
                    <a:pt x="2346640" y="13616"/>
                    <a:pt x="2346640" y="30412"/>
                  </a:cubicBezTo>
                  <a:lnTo>
                    <a:pt x="2346640" y="850256"/>
                  </a:lnTo>
                  <a:cubicBezTo>
                    <a:pt x="2346640" y="858322"/>
                    <a:pt x="2343436" y="866057"/>
                    <a:pt x="2337732" y="871761"/>
                  </a:cubicBezTo>
                  <a:cubicBezTo>
                    <a:pt x="2332029" y="877464"/>
                    <a:pt x="2324294" y="880668"/>
                    <a:pt x="2316228" y="880668"/>
                  </a:cubicBezTo>
                  <a:lnTo>
                    <a:pt x="30412" y="880668"/>
                  </a:lnTo>
                  <a:cubicBezTo>
                    <a:pt x="22346" y="880668"/>
                    <a:pt x="14611" y="877464"/>
                    <a:pt x="8907" y="871761"/>
                  </a:cubicBezTo>
                  <a:cubicBezTo>
                    <a:pt x="3204" y="866057"/>
                    <a:pt x="0" y="858322"/>
                    <a:pt x="0" y="850256"/>
                  </a:cubicBezTo>
                  <a:lnTo>
                    <a:pt x="0" y="30412"/>
                  </a:lnTo>
                  <a:cubicBezTo>
                    <a:pt x="0" y="22346"/>
                    <a:pt x="3204" y="14611"/>
                    <a:pt x="8907" y="8907"/>
                  </a:cubicBezTo>
                  <a:cubicBezTo>
                    <a:pt x="14611" y="3204"/>
                    <a:pt x="22346" y="0"/>
                    <a:pt x="30412" y="0"/>
                  </a:cubicBezTo>
                  <a:close/>
                </a:path>
              </a:pathLst>
            </a:custGeom>
            <a:gradFill rotWithShape="1">
              <a:gsLst>
                <a:gs pos="0">
                  <a:srgbClr val="000000">
                    <a:alpha val="100000"/>
                  </a:srgbClr>
                </a:gs>
                <a:gs pos="100000">
                  <a:srgbClr val="737373">
                    <a:alpha val="100000"/>
                  </a:srgbClr>
                </a:gs>
              </a:gsLst>
              <a:lin ang="0"/>
            </a:gradFill>
            <a:ln cap="rnd">
              <a:noFill/>
              <a:prstDash val="solid"/>
              <a:round/>
            </a:ln>
          </p:spPr>
          <p:txBody>
            <a:bodyPr/>
            <a:lstStyle/>
            <a:p>
              <a:endParaRPr lang="en-US"/>
            </a:p>
          </p:txBody>
        </p:sp>
        <p:sp>
          <p:nvSpPr>
            <p:cNvPr id="12" name="TextBox 12"/>
            <p:cNvSpPr txBox="1"/>
            <p:nvPr/>
          </p:nvSpPr>
          <p:spPr>
            <a:xfrm>
              <a:off x="0" y="0"/>
              <a:ext cx="2346640" cy="880668"/>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15335285" y="7127991"/>
            <a:ext cx="2551888" cy="2508184"/>
            <a:chOff x="0" y="0"/>
            <a:chExt cx="672102" cy="660592"/>
          </a:xfrm>
        </p:grpSpPr>
        <p:sp>
          <p:nvSpPr>
            <p:cNvPr id="14" name="Freeform 14"/>
            <p:cNvSpPr/>
            <p:nvPr/>
          </p:nvSpPr>
          <p:spPr>
            <a:xfrm>
              <a:off x="0" y="0"/>
              <a:ext cx="672102" cy="660592"/>
            </a:xfrm>
            <a:custGeom>
              <a:avLst/>
              <a:gdLst/>
              <a:ahLst/>
              <a:cxnLst/>
              <a:rect l="l" t="t" r="r" b="b"/>
              <a:pathLst>
                <a:path w="672102" h="660592">
                  <a:moveTo>
                    <a:pt x="154724" y="0"/>
                  </a:moveTo>
                  <a:lnTo>
                    <a:pt x="517378" y="0"/>
                  </a:lnTo>
                  <a:cubicBezTo>
                    <a:pt x="558414" y="0"/>
                    <a:pt x="597768" y="16301"/>
                    <a:pt x="626785" y="45318"/>
                  </a:cubicBezTo>
                  <a:cubicBezTo>
                    <a:pt x="655801" y="74334"/>
                    <a:pt x="672102" y="113689"/>
                    <a:pt x="672102" y="154724"/>
                  </a:cubicBezTo>
                  <a:lnTo>
                    <a:pt x="672102" y="505868"/>
                  </a:lnTo>
                  <a:cubicBezTo>
                    <a:pt x="672102" y="591320"/>
                    <a:pt x="602830" y="660592"/>
                    <a:pt x="517378" y="660592"/>
                  </a:cubicBezTo>
                  <a:lnTo>
                    <a:pt x="154724" y="660592"/>
                  </a:lnTo>
                  <a:cubicBezTo>
                    <a:pt x="113689" y="660592"/>
                    <a:pt x="74334" y="644291"/>
                    <a:pt x="45318" y="615274"/>
                  </a:cubicBezTo>
                  <a:cubicBezTo>
                    <a:pt x="16301" y="586258"/>
                    <a:pt x="0" y="546903"/>
                    <a:pt x="0" y="505868"/>
                  </a:cubicBezTo>
                  <a:lnTo>
                    <a:pt x="0" y="154724"/>
                  </a:lnTo>
                  <a:cubicBezTo>
                    <a:pt x="0" y="69272"/>
                    <a:pt x="69272" y="0"/>
                    <a:pt x="154724" y="0"/>
                  </a:cubicBezTo>
                  <a:close/>
                </a:path>
              </a:pathLst>
            </a:custGeom>
            <a:solidFill>
              <a:srgbClr val="FEFCF8"/>
            </a:solidFill>
          </p:spPr>
          <p:txBody>
            <a:bodyPr/>
            <a:lstStyle/>
            <a:p>
              <a:endParaRPr lang="en-US"/>
            </a:p>
          </p:txBody>
        </p:sp>
        <p:sp>
          <p:nvSpPr>
            <p:cNvPr id="15" name="TextBox 15"/>
            <p:cNvSpPr txBox="1"/>
            <p:nvPr/>
          </p:nvSpPr>
          <p:spPr>
            <a:xfrm>
              <a:off x="0" y="0"/>
              <a:ext cx="672102" cy="660592"/>
            </a:xfrm>
            <a:prstGeom prst="rect">
              <a:avLst/>
            </a:prstGeom>
          </p:spPr>
          <p:txBody>
            <a:bodyPr lIns="50800" tIns="50800" rIns="50800" bIns="50800" rtlCol="0" anchor="ctr"/>
            <a:lstStyle/>
            <a:p>
              <a:pPr algn="ctr">
                <a:lnSpc>
                  <a:spcPts val="2879"/>
                </a:lnSpc>
              </a:pPr>
              <a:r>
                <a:rPr lang="en-US" sz="2400">
                  <a:solidFill>
                    <a:srgbClr val="000000"/>
                  </a:solidFill>
                  <a:latin typeface="HK Grotesk"/>
                  <a:ea typeface="HK Grotesk"/>
                  <a:cs typeface="HK Grotesk"/>
                  <a:sym typeface="HK Grotesk"/>
                </a:rPr>
                <a:t>Soft Ivory</a:t>
              </a:r>
            </a:p>
          </p:txBody>
        </p:sp>
      </p:grpSp>
      <p:grpSp>
        <p:nvGrpSpPr>
          <p:cNvPr id="16" name="Group 16"/>
          <p:cNvGrpSpPr/>
          <p:nvPr/>
        </p:nvGrpSpPr>
        <p:grpSpPr>
          <a:xfrm>
            <a:off x="9296400" y="7127991"/>
            <a:ext cx="2551888" cy="2508184"/>
            <a:chOff x="0" y="0"/>
            <a:chExt cx="672102" cy="660592"/>
          </a:xfrm>
        </p:grpSpPr>
        <p:sp>
          <p:nvSpPr>
            <p:cNvPr id="17" name="Freeform 17"/>
            <p:cNvSpPr/>
            <p:nvPr/>
          </p:nvSpPr>
          <p:spPr>
            <a:xfrm>
              <a:off x="0" y="0"/>
              <a:ext cx="672102" cy="660592"/>
            </a:xfrm>
            <a:custGeom>
              <a:avLst/>
              <a:gdLst/>
              <a:ahLst/>
              <a:cxnLst/>
              <a:rect l="l" t="t" r="r" b="b"/>
              <a:pathLst>
                <a:path w="672102" h="660592">
                  <a:moveTo>
                    <a:pt x="154724" y="0"/>
                  </a:moveTo>
                  <a:lnTo>
                    <a:pt x="517378" y="0"/>
                  </a:lnTo>
                  <a:cubicBezTo>
                    <a:pt x="558414" y="0"/>
                    <a:pt x="597768" y="16301"/>
                    <a:pt x="626785" y="45318"/>
                  </a:cubicBezTo>
                  <a:cubicBezTo>
                    <a:pt x="655801" y="74334"/>
                    <a:pt x="672102" y="113689"/>
                    <a:pt x="672102" y="154724"/>
                  </a:cubicBezTo>
                  <a:lnTo>
                    <a:pt x="672102" y="505868"/>
                  </a:lnTo>
                  <a:cubicBezTo>
                    <a:pt x="672102" y="591320"/>
                    <a:pt x="602830" y="660592"/>
                    <a:pt x="517378" y="660592"/>
                  </a:cubicBezTo>
                  <a:lnTo>
                    <a:pt x="154724" y="660592"/>
                  </a:lnTo>
                  <a:cubicBezTo>
                    <a:pt x="113689" y="660592"/>
                    <a:pt x="74334" y="644291"/>
                    <a:pt x="45318" y="615274"/>
                  </a:cubicBezTo>
                  <a:cubicBezTo>
                    <a:pt x="16301" y="586258"/>
                    <a:pt x="0" y="546903"/>
                    <a:pt x="0" y="505868"/>
                  </a:cubicBezTo>
                  <a:lnTo>
                    <a:pt x="0" y="154724"/>
                  </a:lnTo>
                  <a:cubicBezTo>
                    <a:pt x="0" y="69272"/>
                    <a:pt x="69272" y="0"/>
                    <a:pt x="154724" y="0"/>
                  </a:cubicBezTo>
                  <a:close/>
                </a:path>
              </a:pathLst>
            </a:custGeom>
            <a:solidFill>
              <a:srgbClr val="5A1D21"/>
            </a:solidFill>
          </p:spPr>
          <p:txBody>
            <a:bodyPr/>
            <a:lstStyle/>
            <a:p>
              <a:endParaRPr lang="en-US"/>
            </a:p>
          </p:txBody>
        </p:sp>
        <p:sp>
          <p:nvSpPr>
            <p:cNvPr id="18" name="TextBox 18"/>
            <p:cNvSpPr txBox="1"/>
            <p:nvPr/>
          </p:nvSpPr>
          <p:spPr>
            <a:xfrm>
              <a:off x="0" y="0"/>
              <a:ext cx="672102" cy="660592"/>
            </a:xfrm>
            <a:prstGeom prst="rect">
              <a:avLst/>
            </a:prstGeom>
          </p:spPr>
          <p:txBody>
            <a:bodyPr lIns="50800" tIns="50800" rIns="50800" bIns="50800" rtlCol="0" anchor="ctr"/>
            <a:lstStyle/>
            <a:p>
              <a:pPr algn="ctr">
                <a:lnSpc>
                  <a:spcPts val="2879"/>
                </a:lnSpc>
              </a:pPr>
              <a:r>
                <a:rPr lang="en-US" sz="2400">
                  <a:solidFill>
                    <a:srgbClr val="FFFFFF"/>
                  </a:solidFill>
                  <a:latin typeface="HK Grotesk"/>
                  <a:ea typeface="HK Grotesk"/>
                  <a:cs typeface="HK Grotesk"/>
                  <a:sym typeface="HK Grotesk"/>
                </a:rPr>
                <a:t>Crimson Red</a:t>
              </a:r>
            </a:p>
          </p:txBody>
        </p:sp>
      </p:grpSp>
      <p:grpSp>
        <p:nvGrpSpPr>
          <p:cNvPr id="19" name="Group 19"/>
          <p:cNvGrpSpPr/>
          <p:nvPr/>
        </p:nvGrpSpPr>
        <p:grpSpPr>
          <a:xfrm>
            <a:off x="12358354" y="7127991"/>
            <a:ext cx="2551888" cy="2508184"/>
            <a:chOff x="0" y="0"/>
            <a:chExt cx="672102" cy="660592"/>
          </a:xfrm>
        </p:grpSpPr>
        <p:sp>
          <p:nvSpPr>
            <p:cNvPr id="20" name="Freeform 20"/>
            <p:cNvSpPr/>
            <p:nvPr/>
          </p:nvSpPr>
          <p:spPr>
            <a:xfrm>
              <a:off x="0" y="0"/>
              <a:ext cx="672102" cy="660592"/>
            </a:xfrm>
            <a:custGeom>
              <a:avLst/>
              <a:gdLst/>
              <a:ahLst/>
              <a:cxnLst/>
              <a:rect l="l" t="t" r="r" b="b"/>
              <a:pathLst>
                <a:path w="672102" h="660592">
                  <a:moveTo>
                    <a:pt x="154724" y="0"/>
                  </a:moveTo>
                  <a:lnTo>
                    <a:pt x="517378" y="0"/>
                  </a:lnTo>
                  <a:cubicBezTo>
                    <a:pt x="558414" y="0"/>
                    <a:pt x="597768" y="16301"/>
                    <a:pt x="626785" y="45318"/>
                  </a:cubicBezTo>
                  <a:cubicBezTo>
                    <a:pt x="655801" y="74334"/>
                    <a:pt x="672102" y="113689"/>
                    <a:pt x="672102" y="154724"/>
                  </a:cubicBezTo>
                  <a:lnTo>
                    <a:pt x="672102" y="505868"/>
                  </a:lnTo>
                  <a:cubicBezTo>
                    <a:pt x="672102" y="591320"/>
                    <a:pt x="602830" y="660592"/>
                    <a:pt x="517378" y="660592"/>
                  </a:cubicBezTo>
                  <a:lnTo>
                    <a:pt x="154724" y="660592"/>
                  </a:lnTo>
                  <a:cubicBezTo>
                    <a:pt x="113689" y="660592"/>
                    <a:pt x="74334" y="644291"/>
                    <a:pt x="45318" y="615274"/>
                  </a:cubicBezTo>
                  <a:cubicBezTo>
                    <a:pt x="16301" y="586258"/>
                    <a:pt x="0" y="546903"/>
                    <a:pt x="0" y="505868"/>
                  </a:cubicBezTo>
                  <a:lnTo>
                    <a:pt x="0" y="154724"/>
                  </a:lnTo>
                  <a:cubicBezTo>
                    <a:pt x="0" y="69272"/>
                    <a:pt x="69272" y="0"/>
                    <a:pt x="154724" y="0"/>
                  </a:cubicBezTo>
                  <a:close/>
                </a:path>
              </a:pathLst>
            </a:custGeom>
            <a:solidFill>
              <a:srgbClr val="DB636F"/>
            </a:solidFill>
          </p:spPr>
          <p:txBody>
            <a:bodyPr/>
            <a:lstStyle/>
            <a:p>
              <a:endParaRPr lang="en-US"/>
            </a:p>
          </p:txBody>
        </p:sp>
        <p:sp>
          <p:nvSpPr>
            <p:cNvPr id="21" name="TextBox 21"/>
            <p:cNvSpPr txBox="1"/>
            <p:nvPr/>
          </p:nvSpPr>
          <p:spPr>
            <a:xfrm>
              <a:off x="0" y="0"/>
              <a:ext cx="672102" cy="660592"/>
            </a:xfrm>
            <a:prstGeom prst="rect">
              <a:avLst/>
            </a:prstGeom>
          </p:spPr>
          <p:txBody>
            <a:bodyPr lIns="50800" tIns="50800" rIns="50800" bIns="50800" rtlCol="0" anchor="ctr"/>
            <a:lstStyle/>
            <a:p>
              <a:pPr algn="ctr">
                <a:lnSpc>
                  <a:spcPts val="2879"/>
                </a:lnSpc>
              </a:pPr>
              <a:r>
                <a:rPr lang="en-US" sz="2400">
                  <a:solidFill>
                    <a:srgbClr val="000000"/>
                  </a:solidFill>
                  <a:latin typeface="HK Grotesk"/>
                  <a:ea typeface="HK Grotesk"/>
                  <a:cs typeface="HK Grotesk"/>
                  <a:sym typeface="HK Grotesk"/>
                </a:rPr>
                <a:t>Rose Blush</a:t>
              </a:r>
            </a:p>
          </p:txBody>
        </p:sp>
      </p:grpSp>
      <p:sp>
        <p:nvSpPr>
          <p:cNvPr id="22" name="TextBox 22"/>
          <p:cNvSpPr txBox="1"/>
          <p:nvPr/>
        </p:nvSpPr>
        <p:spPr>
          <a:xfrm>
            <a:off x="295944" y="5616626"/>
            <a:ext cx="6800701" cy="3771900"/>
          </a:xfrm>
          <a:prstGeom prst="rect">
            <a:avLst/>
          </a:prstGeom>
        </p:spPr>
        <p:txBody>
          <a:bodyPr lIns="0" tIns="0" rIns="0" bIns="0" rtlCol="0" anchor="t">
            <a:spAutoFit/>
          </a:bodyPr>
          <a:lstStyle/>
          <a:p>
            <a:pPr algn="l">
              <a:lnSpc>
                <a:spcPts val="4079"/>
              </a:lnSpc>
            </a:pPr>
            <a:r>
              <a:rPr lang="en-US" sz="3399" b="1">
                <a:solidFill>
                  <a:srgbClr val="FFFFFF"/>
                </a:solidFill>
                <a:latin typeface="HK Grotesk Bold"/>
                <a:ea typeface="HK Grotesk Bold"/>
                <a:cs typeface="HK Grotesk Bold"/>
                <a:sym typeface="HK Grotesk Bold"/>
              </a:rPr>
              <a:t>Project Identity</a:t>
            </a:r>
          </a:p>
          <a:p>
            <a:pPr algn="l">
              <a:lnSpc>
                <a:spcPts val="2879"/>
              </a:lnSpc>
            </a:pPr>
            <a:r>
              <a:rPr lang="en-US" sz="2400">
                <a:solidFill>
                  <a:srgbClr val="FFFFFF"/>
                </a:solidFill>
                <a:latin typeface="HK Grotesk"/>
                <a:ea typeface="HK Grotesk"/>
                <a:cs typeface="HK Grotesk"/>
                <a:sym typeface="HK Grotesk"/>
              </a:rPr>
              <a:t>Crimson Red – #a1343c</a:t>
            </a:r>
          </a:p>
          <a:p>
            <a:pPr algn="l">
              <a:lnSpc>
                <a:spcPts val="2879"/>
              </a:lnSpc>
            </a:pPr>
            <a:r>
              <a:rPr lang="en-US" sz="2400">
                <a:solidFill>
                  <a:srgbClr val="FFFFFF"/>
                </a:solidFill>
                <a:latin typeface="HK Grotesk"/>
                <a:ea typeface="HK Grotesk"/>
                <a:cs typeface="HK Grotesk"/>
                <a:sym typeface="HK Grotesk"/>
              </a:rPr>
              <a:t>Strength, decisiveness, professionalism</a:t>
            </a:r>
          </a:p>
          <a:p>
            <a:pPr algn="l">
              <a:lnSpc>
                <a:spcPts val="2879"/>
              </a:lnSpc>
            </a:pPr>
            <a:r>
              <a:rPr lang="en-US" sz="2400">
                <a:solidFill>
                  <a:srgbClr val="FFFFFF"/>
                </a:solidFill>
                <a:latin typeface="HK Grotesk"/>
                <a:ea typeface="HK Grotesk"/>
                <a:cs typeface="HK Grotesk"/>
                <a:sym typeface="HK Grotesk"/>
              </a:rPr>
              <a:t>Highlights key insights, risks, recommendations</a:t>
            </a:r>
          </a:p>
          <a:p>
            <a:pPr algn="l">
              <a:lnSpc>
                <a:spcPts val="2879"/>
              </a:lnSpc>
            </a:pPr>
            <a:r>
              <a:rPr lang="en-US" sz="2400">
                <a:solidFill>
                  <a:srgbClr val="FFFFFF"/>
                </a:solidFill>
                <a:latin typeface="HK Grotesk"/>
                <a:ea typeface="HK Grotesk"/>
                <a:cs typeface="HK Grotesk"/>
                <a:sym typeface="HK Grotesk"/>
              </a:rPr>
              <a:t>Rose Blush – #db636f</a:t>
            </a:r>
          </a:p>
          <a:p>
            <a:pPr algn="l">
              <a:lnSpc>
                <a:spcPts val="2879"/>
              </a:lnSpc>
            </a:pPr>
            <a:r>
              <a:rPr lang="en-US" sz="2400">
                <a:solidFill>
                  <a:srgbClr val="FFFFFF"/>
                </a:solidFill>
                <a:latin typeface="HK Grotesk"/>
                <a:ea typeface="HK Grotesk"/>
                <a:cs typeface="HK Grotesk"/>
                <a:sym typeface="HK Grotesk"/>
              </a:rPr>
              <a:t>Human touch, connects data to patient care</a:t>
            </a:r>
          </a:p>
          <a:p>
            <a:pPr algn="l">
              <a:lnSpc>
                <a:spcPts val="2879"/>
              </a:lnSpc>
            </a:pPr>
            <a:r>
              <a:rPr lang="en-US" sz="2400">
                <a:solidFill>
                  <a:srgbClr val="FFFFFF"/>
                </a:solidFill>
                <a:latin typeface="HK Grotesk"/>
                <a:ea typeface="HK Grotesk"/>
                <a:cs typeface="HK Grotesk"/>
                <a:sym typeface="HK Grotesk"/>
              </a:rPr>
              <a:t>Makes clinical info approachable</a:t>
            </a:r>
          </a:p>
          <a:p>
            <a:pPr algn="l">
              <a:lnSpc>
                <a:spcPts val="2879"/>
              </a:lnSpc>
            </a:pPr>
            <a:r>
              <a:rPr lang="en-US" sz="2400">
                <a:solidFill>
                  <a:srgbClr val="FFFFFF"/>
                </a:solidFill>
                <a:latin typeface="HK Grotesk"/>
                <a:ea typeface="HK Grotesk"/>
                <a:cs typeface="HK Grotesk"/>
                <a:sym typeface="HK Grotesk"/>
              </a:rPr>
              <a:t>Soft Ivory – #fefcf8</a:t>
            </a:r>
          </a:p>
          <a:p>
            <a:pPr algn="l">
              <a:lnSpc>
                <a:spcPts val="2879"/>
              </a:lnSpc>
            </a:pPr>
            <a:r>
              <a:rPr lang="en-US" sz="2400">
                <a:solidFill>
                  <a:srgbClr val="FFFFFF"/>
                </a:solidFill>
                <a:latin typeface="HK Grotesk"/>
                <a:ea typeface="HK Grotesk"/>
                <a:cs typeface="HK Grotesk"/>
                <a:sym typeface="HK Grotesk"/>
              </a:rPr>
              <a:t>Clean, neutral background</a:t>
            </a:r>
          </a:p>
          <a:p>
            <a:pPr algn="l">
              <a:lnSpc>
                <a:spcPts val="2879"/>
              </a:lnSpc>
            </a:pPr>
            <a:r>
              <a:rPr lang="en-US" sz="2400">
                <a:solidFill>
                  <a:srgbClr val="FFFFFF"/>
                </a:solidFill>
                <a:latin typeface="HK Grotesk"/>
                <a:ea typeface="HK Grotesk"/>
                <a:cs typeface="HK Grotesk"/>
                <a:sym typeface="HK Grotesk"/>
              </a:rPr>
              <a:t>Enhances readability and emphasizes charts/results</a:t>
            </a:r>
          </a:p>
        </p:txBody>
      </p:sp>
      <p:sp>
        <p:nvSpPr>
          <p:cNvPr id="23" name="AutoShape 23"/>
          <p:cNvSpPr/>
          <p:nvPr/>
        </p:nvSpPr>
        <p:spPr>
          <a:xfrm>
            <a:off x="0" y="9636176"/>
            <a:ext cx="914400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24" name="Group 24"/>
          <p:cNvGrpSpPr/>
          <p:nvPr/>
        </p:nvGrpSpPr>
        <p:grpSpPr>
          <a:xfrm>
            <a:off x="81107" y="80491"/>
            <a:ext cx="1668813" cy="1521848"/>
            <a:chOff x="0" y="0"/>
            <a:chExt cx="2444952" cy="2229635"/>
          </a:xfrm>
        </p:grpSpPr>
        <p:sp>
          <p:nvSpPr>
            <p:cNvPr id="25" name="Freeform 25"/>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3"/>
              <a:stretch>
                <a:fillRect t="-4828" b="-4828"/>
              </a:stretch>
            </a:blipFill>
            <a:ln cap="rnd">
              <a:noFill/>
              <a:prstDash val="solid"/>
              <a:round/>
            </a:ln>
          </p:spPr>
          <p:txBody>
            <a:bodyPr/>
            <a:lstStyle/>
            <a:p>
              <a:endParaRPr lang="en-US"/>
            </a:p>
          </p:txBody>
        </p:sp>
      </p:grpSp>
      <p:sp>
        <p:nvSpPr>
          <p:cNvPr id="26" name="Freeform 26"/>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AutoShape 27"/>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753836" y="1209675"/>
            <a:ext cx="6886575" cy="250126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Project Introduction</a:t>
            </a:r>
          </a:p>
        </p:txBody>
      </p:sp>
      <p:sp>
        <p:nvSpPr>
          <p:cNvPr id="3" name="AutoShape 3"/>
          <p:cNvSpPr/>
          <p:nvPr/>
        </p:nvSpPr>
        <p:spPr>
          <a:xfrm>
            <a:off x="0" y="9620250"/>
            <a:ext cx="1828800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6889906" y="2724150"/>
            <a:ext cx="11180379" cy="6896100"/>
            <a:chOff x="0" y="0"/>
            <a:chExt cx="14907172" cy="9194800"/>
          </a:xfrm>
        </p:grpSpPr>
        <p:sp>
          <p:nvSpPr>
            <p:cNvPr id="5" name="TextBox 5"/>
            <p:cNvSpPr txBox="1"/>
            <p:nvPr/>
          </p:nvSpPr>
          <p:spPr>
            <a:xfrm>
              <a:off x="0" y="-9525"/>
              <a:ext cx="14907172" cy="517525"/>
            </a:xfrm>
            <a:prstGeom prst="rect">
              <a:avLst/>
            </a:prstGeom>
          </p:spPr>
          <p:txBody>
            <a:bodyPr lIns="0" tIns="0" rIns="0" bIns="0" rtlCol="0" anchor="t">
              <a:spAutoFit/>
            </a:bodyPr>
            <a:lstStyle/>
            <a:p>
              <a:pPr marL="0" lvl="0" indent="0" algn="l">
                <a:lnSpc>
                  <a:spcPts val="3000"/>
                </a:lnSpc>
              </a:pPr>
              <a:r>
                <a:rPr lang="en-US" sz="2500" b="1">
                  <a:solidFill>
                    <a:srgbClr val="FEFCF8"/>
                  </a:solidFill>
                  <a:latin typeface="HK Grotesk Bold"/>
                  <a:ea typeface="HK Grotesk Bold"/>
                  <a:cs typeface="HK Grotesk Bold"/>
                  <a:sym typeface="HK Grotesk Bold"/>
                </a:rPr>
                <a:t>Th</a:t>
              </a:r>
              <a:r>
                <a:rPr lang="en-US" sz="2500" b="1" u="none" strike="noStrike">
                  <a:solidFill>
                    <a:srgbClr val="FEFCF8"/>
                  </a:solidFill>
                  <a:latin typeface="HK Grotesk Bold"/>
                  <a:ea typeface="HK Grotesk Bold"/>
                  <a:cs typeface="HK Grotesk Bold"/>
                  <a:sym typeface="HK Grotesk Bold"/>
                </a:rPr>
                <a:t>e main goal of the project</a:t>
              </a:r>
            </a:p>
          </p:txBody>
        </p:sp>
        <p:sp>
          <p:nvSpPr>
            <p:cNvPr id="6" name="TextBox 6"/>
            <p:cNvSpPr txBox="1"/>
            <p:nvPr/>
          </p:nvSpPr>
          <p:spPr>
            <a:xfrm>
              <a:off x="0" y="508000"/>
              <a:ext cx="14907172" cy="8686800"/>
            </a:xfrm>
            <a:prstGeom prst="rect">
              <a:avLst/>
            </a:prstGeom>
          </p:spPr>
          <p:txBody>
            <a:bodyPr lIns="0" tIns="0" rIns="0" bIns="0" rtlCol="0" anchor="t">
              <a:spAutoFit/>
            </a:bodyPr>
            <a:lstStyle/>
            <a:p>
              <a:pPr marL="0" lvl="0" indent="0" algn="l">
                <a:lnSpc>
                  <a:spcPts val="2880"/>
                </a:lnSpc>
              </a:pPr>
              <a:r>
                <a:rPr lang="en-US" sz="2400" u="none" strike="noStrike">
                  <a:solidFill>
                    <a:srgbClr val="FEFCF8"/>
                  </a:solidFill>
                  <a:latin typeface="HK Grotesk"/>
                  <a:ea typeface="HK Grotesk"/>
                  <a:cs typeface="HK Grotesk"/>
                  <a:sym typeface="HK Grotesk"/>
                </a:rPr>
                <a:t>This project serves as a preliminary experiment to explore the feasibility of applying it later to data related to the Arab Republic of Egypt. It aims to contribute to the development of the healthcare system within the framework of the National Digital Health Strategy 2025–2029, which seeks to:</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Improve citizens’ health and ensure their access to equitable, high-quality medical services.</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Enhance governance of the health sector by improving resource management, increasing transparency, and providing accurate data.</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Accelerate digital transformation by building an integrated healthcare system based on data standardization and interoperability.</a:t>
              </a:r>
            </a:p>
            <a:p>
              <a:pPr algn="l">
                <a:lnSpc>
                  <a:spcPts val="2880"/>
                </a:lnSpc>
              </a:pPr>
              <a:r>
                <a:rPr lang="en-US" sz="2400" u="none" strike="noStrike">
                  <a:solidFill>
                    <a:srgbClr val="FEFCF8"/>
                  </a:solidFill>
                  <a:latin typeface="HK Grotesk"/>
                  <a:ea typeface="HK Grotesk"/>
                  <a:cs typeface="HK Grotesk"/>
                  <a:sym typeface="HK Grotesk"/>
                </a:rPr>
                <a:t>Alignment with Egypt’s National Strategy:</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Unified Medical Record: Our Power BI data modeling mirrors the national approach of linking citizen records, visits, and costs.</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Data-Driven Decision Making: The project produces dashboards ready for informed operational and strategic decisions.</a:t>
              </a:r>
            </a:p>
            <a:p>
              <a:pPr marL="518162" lvl="1" indent="-259081" algn="l">
                <a:lnSpc>
                  <a:spcPts val="2880"/>
                </a:lnSpc>
                <a:buFont typeface="Arial"/>
                <a:buChar char="•"/>
              </a:pPr>
              <a:r>
                <a:rPr lang="en-US" sz="2400" u="none" strike="noStrike">
                  <a:solidFill>
                    <a:srgbClr val="FEFCF8"/>
                  </a:solidFill>
                  <a:latin typeface="HK Grotesk"/>
                  <a:ea typeface="HK Grotesk"/>
                  <a:cs typeface="HK Grotesk"/>
                  <a:sym typeface="HK Grotesk"/>
                </a:rPr>
                <a:t>Universal Health Insurance Initiatives: Financial and clinical analyses form the basis for pricing and quality assurance.</a:t>
              </a:r>
            </a:p>
            <a:p>
              <a:pPr marL="0" lvl="0" indent="0" algn="l">
                <a:lnSpc>
                  <a:spcPts val="2880"/>
                </a:lnSpc>
              </a:pPr>
              <a:endParaRPr lang="en-US" sz="2400" u="none" strike="noStrike">
                <a:solidFill>
                  <a:srgbClr val="FEFCF8"/>
                </a:solidFill>
                <a:latin typeface="HK Grotesk"/>
                <a:ea typeface="HK Grotesk"/>
                <a:cs typeface="HK Grotesk"/>
                <a:sym typeface="HK Grotesk"/>
              </a:endParaRPr>
            </a:p>
          </p:txBody>
        </p:sp>
      </p:grpSp>
      <p:grpSp>
        <p:nvGrpSpPr>
          <p:cNvPr id="7" name="Group 7"/>
          <p:cNvGrpSpPr/>
          <p:nvPr/>
        </p:nvGrpSpPr>
        <p:grpSpPr>
          <a:xfrm>
            <a:off x="6506101" y="1028700"/>
            <a:ext cx="11088461" cy="1457325"/>
            <a:chOff x="0" y="0"/>
            <a:chExt cx="14784614" cy="1943100"/>
          </a:xfrm>
        </p:grpSpPr>
        <p:sp>
          <p:nvSpPr>
            <p:cNvPr id="8" name="TextBox 8"/>
            <p:cNvSpPr txBox="1"/>
            <p:nvPr/>
          </p:nvSpPr>
          <p:spPr>
            <a:xfrm>
              <a:off x="0" y="0"/>
              <a:ext cx="14784614" cy="495300"/>
            </a:xfrm>
            <a:prstGeom prst="rect">
              <a:avLst/>
            </a:prstGeom>
          </p:spPr>
          <p:txBody>
            <a:bodyPr lIns="0" tIns="0" rIns="0" bIns="0" rtlCol="0" anchor="t">
              <a:spAutoFit/>
            </a:bodyPr>
            <a:lstStyle/>
            <a:p>
              <a:pPr marL="0" lvl="0" indent="0" algn="l">
                <a:lnSpc>
                  <a:spcPts val="2999"/>
                </a:lnSpc>
              </a:pPr>
              <a:r>
                <a:rPr lang="en-US" sz="2499" b="1">
                  <a:solidFill>
                    <a:srgbClr val="FEFCF8"/>
                  </a:solidFill>
                  <a:latin typeface="HK Grotesk Semi-Bold"/>
                  <a:ea typeface="HK Grotesk Semi-Bold"/>
                  <a:cs typeface="HK Grotesk Semi-Bold"/>
                  <a:sym typeface="HK Grotesk Semi-Bold"/>
                </a:rPr>
                <a:t>The purpose of</a:t>
              </a:r>
              <a:r>
                <a:rPr lang="en-US" sz="2499" b="1" u="none" strike="noStrike">
                  <a:solidFill>
                    <a:srgbClr val="FEFCF8"/>
                  </a:solidFill>
                  <a:latin typeface="HK Grotesk Semi-Bold"/>
                  <a:ea typeface="HK Grotesk Semi-Bold"/>
                  <a:cs typeface="HK Grotesk Semi-Bold"/>
                  <a:sym typeface="HK Grotesk Semi-Bold"/>
                </a:rPr>
                <a:t> the data</a:t>
              </a:r>
            </a:p>
          </p:txBody>
        </p:sp>
        <p:sp>
          <p:nvSpPr>
            <p:cNvPr id="9" name="TextBox 9"/>
            <p:cNvSpPr txBox="1"/>
            <p:nvPr/>
          </p:nvSpPr>
          <p:spPr>
            <a:xfrm>
              <a:off x="0" y="495300"/>
              <a:ext cx="14784614" cy="1447800"/>
            </a:xfrm>
            <a:prstGeom prst="rect">
              <a:avLst/>
            </a:prstGeom>
          </p:spPr>
          <p:txBody>
            <a:bodyPr lIns="0" tIns="0" rIns="0" bIns="0" rtlCol="0" anchor="t">
              <a:spAutoFit/>
            </a:bodyPr>
            <a:lstStyle/>
            <a:p>
              <a:pPr algn="l">
                <a:lnSpc>
                  <a:spcPts val="2879"/>
                </a:lnSpc>
              </a:pPr>
              <a:r>
                <a:rPr lang="en-US" sz="2400">
                  <a:solidFill>
                    <a:srgbClr val="FEFCF8"/>
                  </a:solidFill>
                  <a:latin typeface="HK Grotesk"/>
                  <a:ea typeface="HK Grotesk"/>
                  <a:cs typeface="HK Grotesk"/>
                  <a:sym typeface="HK Grotesk"/>
                </a:rPr>
                <a:t>A</a:t>
              </a:r>
              <a:r>
                <a:rPr lang="en-US" sz="2400" u="none" strike="noStrike">
                  <a:solidFill>
                    <a:srgbClr val="FEFCF8"/>
                  </a:solidFill>
                  <a:latin typeface="HK Grotesk"/>
                  <a:ea typeface="HK Grotesk"/>
                  <a:cs typeface="HK Grotesk"/>
                  <a:sym typeface="HK Grotesk"/>
                </a:rPr>
                <a:t>nalysis of 55,500 patient records in the United States, including demographic, clinical, and financial data, aimed at developing a unified platform to support healthcare decision-making through integrated data.</a:t>
              </a:r>
            </a:p>
          </p:txBody>
        </p:sp>
      </p:grpSp>
      <p:grpSp>
        <p:nvGrpSpPr>
          <p:cNvPr id="10" name="Group 10"/>
          <p:cNvGrpSpPr/>
          <p:nvPr/>
        </p:nvGrpSpPr>
        <p:grpSpPr>
          <a:xfrm>
            <a:off x="435003" y="4053840"/>
            <a:ext cx="6267041" cy="5232379"/>
            <a:chOff x="0" y="0"/>
            <a:chExt cx="2268766" cy="1894203"/>
          </a:xfrm>
        </p:grpSpPr>
        <p:sp>
          <p:nvSpPr>
            <p:cNvPr id="11" name="Freeform 11"/>
            <p:cNvSpPr/>
            <p:nvPr/>
          </p:nvSpPr>
          <p:spPr>
            <a:xfrm>
              <a:off x="0" y="0"/>
              <a:ext cx="2268766" cy="1894203"/>
            </a:xfrm>
            <a:custGeom>
              <a:avLst/>
              <a:gdLst/>
              <a:ahLst/>
              <a:cxnLst/>
              <a:rect l="l" t="t" r="r" b="b"/>
              <a:pathLst>
                <a:path w="2268766" h="1894203">
                  <a:moveTo>
                    <a:pt x="43237" y="0"/>
                  </a:moveTo>
                  <a:lnTo>
                    <a:pt x="2225529" y="0"/>
                  </a:lnTo>
                  <a:cubicBezTo>
                    <a:pt x="2236997" y="0"/>
                    <a:pt x="2247994" y="4555"/>
                    <a:pt x="2256103" y="12664"/>
                  </a:cubicBezTo>
                  <a:cubicBezTo>
                    <a:pt x="2264211" y="20772"/>
                    <a:pt x="2268766" y="31770"/>
                    <a:pt x="2268766" y="43237"/>
                  </a:cubicBezTo>
                  <a:lnTo>
                    <a:pt x="2268766" y="1850966"/>
                  </a:lnTo>
                  <a:cubicBezTo>
                    <a:pt x="2268766" y="1862433"/>
                    <a:pt x="2264211" y="1873430"/>
                    <a:pt x="2256103" y="1881539"/>
                  </a:cubicBezTo>
                  <a:cubicBezTo>
                    <a:pt x="2247994" y="1889647"/>
                    <a:pt x="2236997" y="1894203"/>
                    <a:pt x="2225529" y="1894203"/>
                  </a:cubicBezTo>
                  <a:lnTo>
                    <a:pt x="43237" y="1894203"/>
                  </a:lnTo>
                  <a:cubicBezTo>
                    <a:pt x="31770" y="1894203"/>
                    <a:pt x="20772" y="1889647"/>
                    <a:pt x="12664" y="1881539"/>
                  </a:cubicBezTo>
                  <a:cubicBezTo>
                    <a:pt x="4555" y="1873430"/>
                    <a:pt x="0" y="1862433"/>
                    <a:pt x="0" y="1850966"/>
                  </a:cubicBezTo>
                  <a:lnTo>
                    <a:pt x="0" y="43237"/>
                  </a:lnTo>
                  <a:cubicBezTo>
                    <a:pt x="0" y="31770"/>
                    <a:pt x="4555" y="20772"/>
                    <a:pt x="12664" y="12664"/>
                  </a:cubicBezTo>
                  <a:cubicBezTo>
                    <a:pt x="20772" y="4555"/>
                    <a:pt x="31770" y="0"/>
                    <a:pt x="43237" y="0"/>
                  </a:cubicBezTo>
                  <a:close/>
                </a:path>
              </a:pathLst>
            </a:custGeom>
            <a:blipFill>
              <a:blip r:embed="rId2"/>
              <a:stretch>
                <a:fillRect l="-5660" r="-5660"/>
              </a:stretch>
            </a:blipFill>
            <a:ln cap="rnd">
              <a:noFill/>
              <a:prstDash val="solid"/>
              <a:round/>
            </a:ln>
          </p:spPr>
          <p:txBody>
            <a:bodyPr/>
            <a:lstStyle/>
            <a:p>
              <a:endParaRPr lang="en-US"/>
            </a:p>
          </p:txBody>
        </p:sp>
      </p:grpSp>
      <p:grpSp>
        <p:nvGrpSpPr>
          <p:cNvPr id="12" name="Group 12"/>
          <p:cNvGrpSpPr/>
          <p:nvPr/>
        </p:nvGrpSpPr>
        <p:grpSpPr>
          <a:xfrm>
            <a:off x="108143" y="80491"/>
            <a:ext cx="1629904" cy="1486365"/>
            <a:chOff x="0" y="0"/>
            <a:chExt cx="2444952" cy="2229635"/>
          </a:xfrm>
        </p:grpSpPr>
        <p:sp>
          <p:nvSpPr>
            <p:cNvPr id="13" name="Freeform 13"/>
            <p:cNvSpPr/>
            <p:nvPr/>
          </p:nvSpPr>
          <p:spPr>
            <a:xfrm>
              <a:off x="0" y="0"/>
              <a:ext cx="2444952" cy="2229635"/>
            </a:xfrm>
            <a:custGeom>
              <a:avLst/>
              <a:gdLst/>
              <a:ahLst/>
              <a:cxnLst/>
              <a:rect l="l" t="t" r="r" b="b"/>
              <a:pathLst>
                <a:path w="2444952" h="2229635">
                  <a:moveTo>
                    <a:pt x="166247" y="0"/>
                  </a:moveTo>
                  <a:lnTo>
                    <a:pt x="2278705" y="0"/>
                  </a:lnTo>
                  <a:cubicBezTo>
                    <a:pt x="2370520" y="0"/>
                    <a:pt x="2444952" y="74431"/>
                    <a:pt x="2444952" y="166247"/>
                  </a:cubicBezTo>
                  <a:lnTo>
                    <a:pt x="2444952" y="2063388"/>
                  </a:lnTo>
                  <a:cubicBezTo>
                    <a:pt x="2444952" y="2155204"/>
                    <a:pt x="2370520" y="2229635"/>
                    <a:pt x="2278705" y="2229635"/>
                  </a:cubicBezTo>
                  <a:lnTo>
                    <a:pt x="166247" y="2229635"/>
                  </a:lnTo>
                  <a:cubicBezTo>
                    <a:pt x="74431" y="2229635"/>
                    <a:pt x="0" y="2155204"/>
                    <a:pt x="0" y="2063388"/>
                  </a:cubicBezTo>
                  <a:lnTo>
                    <a:pt x="0" y="166247"/>
                  </a:lnTo>
                  <a:cubicBezTo>
                    <a:pt x="0" y="74431"/>
                    <a:pt x="74431" y="0"/>
                    <a:pt x="166247" y="0"/>
                  </a:cubicBezTo>
                  <a:close/>
                </a:path>
              </a:pathLst>
            </a:custGeom>
            <a:blipFill>
              <a:blip r:embed="rId3"/>
              <a:stretch>
                <a:fillRect t="-4828" b="-4828"/>
              </a:stretch>
            </a:blipFill>
            <a:ln cap="rnd">
              <a:noFill/>
              <a:prstDash val="solid"/>
              <a:round/>
            </a:ln>
          </p:spPr>
          <p:txBody>
            <a:bodyPr/>
            <a:lstStyle/>
            <a:p>
              <a:endParaRPr lang="en-US"/>
            </a:p>
          </p:txBody>
        </p:sp>
      </p:grpSp>
      <p:sp>
        <p:nvSpPr>
          <p:cNvPr id="14" name="Freeform 14"/>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AutoShape 15"/>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AutoShape 2"/>
          <p:cNvSpPr/>
          <p:nvPr/>
        </p:nvSpPr>
        <p:spPr>
          <a:xfrm>
            <a:off x="3432737" y="5131506"/>
            <a:ext cx="16475753" cy="0"/>
          </a:xfrm>
          <a:prstGeom prst="line">
            <a:avLst/>
          </a:prstGeom>
          <a:ln w="19050" cap="flat">
            <a:solidFill>
              <a:srgbClr val="A1343C"/>
            </a:solidFill>
            <a:prstDash val="solid"/>
            <a:headEnd type="none" w="sm" len="sm"/>
            <a:tailEnd type="none" w="sm" len="sm"/>
          </a:ln>
        </p:spPr>
        <p:txBody>
          <a:bodyPr/>
          <a:lstStyle/>
          <a:p>
            <a:endParaRPr lang="en-US"/>
          </a:p>
        </p:txBody>
      </p:sp>
      <p:sp>
        <p:nvSpPr>
          <p:cNvPr id="3" name="AutoShape 3"/>
          <p:cNvSpPr/>
          <p:nvPr/>
        </p:nvSpPr>
        <p:spPr>
          <a:xfrm>
            <a:off x="0" y="9620250"/>
            <a:ext cx="18288000" cy="0"/>
          </a:xfrm>
          <a:prstGeom prst="line">
            <a:avLst/>
          </a:prstGeom>
          <a:ln w="19050" cap="flat">
            <a:solidFill>
              <a:srgbClr val="FEFCF8"/>
            </a:solidFill>
            <a:prstDash val="solid"/>
            <a:headEnd type="none" w="sm" len="sm"/>
            <a:tailEnd type="none" w="sm" len="sm"/>
          </a:ln>
        </p:spPr>
        <p:txBody>
          <a:bodyPr/>
          <a:lstStyle/>
          <a:p>
            <a:endParaRPr lang="en-US"/>
          </a:p>
        </p:txBody>
      </p:sp>
      <p:grpSp>
        <p:nvGrpSpPr>
          <p:cNvPr id="4" name="Group 4"/>
          <p:cNvGrpSpPr/>
          <p:nvPr/>
        </p:nvGrpSpPr>
        <p:grpSpPr>
          <a:xfrm>
            <a:off x="8092575" y="4928779"/>
            <a:ext cx="438967" cy="43896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6" name="TextBox 6"/>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10480016" y="4928779"/>
            <a:ext cx="438967" cy="4389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9" name="TextBox 9"/>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5259050" y="4928779"/>
            <a:ext cx="438967" cy="43896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12" name="TextBox 12"/>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5700983" y="4912022"/>
            <a:ext cx="438967" cy="43896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15" name="TextBox 15"/>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grpSp>
        <p:nvGrpSpPr>
          <p:cNvPr id="16" name="Group 16"/>
          <p:cNvGrpSpPr/>
          <p:nvPr/>
        </p:nvGrpSpPr>
        <p:grpSpPr>
          <a:xfrm>
            <a:off x="12867458" y="4912022"/>
            <a:ext cx="438967" cy="43896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18" name="TextBox 18"/>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grpSp>
        <p:nvGrpSpPr>
          <p:cNvPr id="19" name="Group 19"/>
          <p:cNvGrpSpPr/>
          <p:nvPr/>
        </p:nvGrpSpPr>
        <p:grpSpPr>
          <a:xfrm>
            <a:off x="3309391" y="4912022"/>
            <a:ext cx="438967" cy="43896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A1343C"/>
            </a:solidFill>
          </p:spPr>
          <p:txBody>
            <a:bodyPr/>
            <a:lstStyle/>
            <a:p>
              <a:endParaRPr lang="en-US"/>
            </a:p>
          </p:txBody>
        </p:sp>
        <p:sp>
          <p:nvSpPr>
            <p:cNvPr id="21" name="TextBox 21"/>
            <p:cNvSpPr txBox="1"/>
            <p:nvPr/>
          </p:nvSpPr>
          <p:spPr>
            <a:xfrm>
              <a:off x="139700" y="139700"/>
              <a:ext cx="533400" cy="533400"/>
            </a:xfrm>
            <a:prstGeom prst="rect">
              <a:avLst/>
            </a:prstGeom>
          </p:spPr>
          <p:txBody>
            <a:bodyPr lIns="50800" tIns="50800" rIns="50800" bIns="50800" rtlCol="0" anchor="ctr"/>
            <a:lstStyle/>
            <a:p>
              <a:pPr algn="ctr">
                <a:lnSpc>
                  <a:spcPts val="2879"/>
                </a:lnSpc>
              </a:pPr>
              <a:endParaRPr/>
            </a:p>
          </p:txBody>
        </p:sp>
      </p:grpSp>
      <p:sp>
        <p:nvSpPr>
          <p:cNvPr id="22" name="Freeform 22"/>
          <p:cNvSpPr/>
          <p:nvPr/>
        </p:nvSpPr>
        <p:spPr>
          <a:xfrm>
            <a:off x="2050353" y="7207218"/>
            <a:ext cx="1631840" cy="1857375"/>
          </a:xfrm>
          <a:custGeom>
            <a:avLst/>
            <a:gdLst/>
            <a:ahLst/>
            <a:cxnLst/>
            <a:rect l="l" t="t" r="r" b="b"/>
            <a:pathLst>
              <a:path w="1631840" h="1857375">
                <a:moveTo>
                  <a:pt x="0" y="0"/>
                </a:moveTo>
                <a:lnTo>
                  <a:pt x="1631840" y="0"/>
                </a:lnTo>
                <a:lnTo>
                  <a:pt x="1631840" y="1857375"/>
                </a:lnTo>
                <a:lnTo>
                  <a:pt x="0" y="1857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4910918" y="7294912"/>
            <a:ext cx="1645395" cy="1648392"/>
          </a:xfrm>
          <a:custGeom>
            <a:avLst/>
            <a:gdLst/>
            <a:ahLst/>
            <a:cxnLst/>
            <a:rect l="l" t="t" r="r" b="b"/>
            <a:pathLst>
              <a:path w="1645395" h="1648392">
                <a:moveTo>
                  <a:pt x="0" y="0"/>
                </a:moveTo>
                <a:lnTo>
                  <a:pt x="1645395" y="0"/>
                </a:lnTo>
                <a:lnTo>
                  <a:pt x="1645395" y="1648392"/>
                </a:lnTo>
                <a:lnTo>
                  <a:pt x="0" y="1648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7501376" y="7522025"/>
            <a:ext cx="2148498" cy="1389309"/>
          </a:xfrm>
          <a:custGeom>
            <a:avLst/>
            <a:gdLst/>
            <a:ahLst/>
            <a:cxnLst/>
            <a:rect l="l" t="t" r="r" b="b"/>
            <a:pathLst>
              <a:path w="2148498" h="1389309">
                <a:moveTo>
                  <a:pt x="0" y="0"/>
                </a:moveTo>
                <a:lnTo>
                  <a:pt x="2148498" y="0"/>
                </a:lnTo>
                <a:lnTo>
                  <a:pt x="2148498" y="1389310"/>
                </a:lnTo>
                <a:lnTo>
                  <a:pt x="0" y="13893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15698017" y="7722714"/>
            <a:ext cx="1341878" cy="1341878"/>
          </a:xfrm>
          <a:custGeom>
            <a:avLst/>
            <a:gdLst/>
            <a:ahLst/>
            <a:cxnLst/>
            <a:rect l="l" t="t" r="r" b="b"/>
            <a:pathLst>
              <a:path w="1341878" h="1341878">
                <a:moveTo>
                  <a:pt x="0" y="0"/>
                </a:moveTo>
                <a:lnTo>
                  <a:pt x="1341879" y="0"/>
                </a:lnTo>
                <a:lnTo>
                  <a:pt x="1341879" y="1341879"/>
                </a:lnTo>
                <a:lnTo>
                  <a:pt x="0" y="13418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sp>
        <p:nvSpPr>
          <p:cNvPr id="26" name="Freeform 26"/>
          <p:cNvSpPr/>
          <p:nvPr/>
        </p:nvSpPr>
        <p:spPr>
          <a:xfrm rot="-1141591">
            <a:off x="15662834" y="6979820"/>
            <a:ext cx="1700746" cy="1700746"/>
          </a:xfrm>
          <a:custGeom>
            <a:avLst/>
            <a:gdLst/>
            <a:ahLst/>
            <a:cxnLst/>
            <a:rect l="l" t="t" r="r" b="b"/>
            <a:pathLst>
              <a:path w="1700746" h="1700746">
                <a:moveTo>
                  <a:pt x="0" y="0"/>
                </a:moveTo>
                <a:lnTo>
                  <a:pt x="1700746" y="0"/>
                </a:lnTo>
                <a:lnTo>
                  <a:pt x="1700746" y="1700746"/>
                </a:lnTo>
                <a:lnTo>
                  <a:pt x="0" y="170074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7" name="Freeform 27"/>
          <p:cNvSpPr/>
          <p:nvPr/>
        </p:nvSpPr>
        <p:spPr>
          <a:xfrm>
            <a:off x="13182609" y="6998814"/>
            <a:ext cx="1761290" cy="1761290"/>
          </a:xfrm>
          <a:custGeom>
            <a:avLst/>
            <a:gdLst/>
            <a:ahLst/>
            <a:cxnLst/>
            <a:rect l="l" t="t" r="r" b="b"/>
            <a:pathLst>
              <a:path w="1761290" h="1761290">
                <a:moveTo>
                  <a:pt x="0" y="0"/>
                </a:moveTo>
                <a:lnTo>
                  <a:pt x="1761290" y="0"/>
                </a:lnTo>
                <a:lnTo>
                  <a:pt x="1761290" y="1761290"/>
                </a:lnTo>
                <a:lnTo>
                  <a:pt x="0" y="17612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8" name="Freeform 28"/>
          <p:cNvSpPr/>
          <p:nvPr/>
        </p:nvSpPr>
        <p:spPr>
          <a:xfrm>
            <a:off x="12835455" y="7631818"/>
            <a:ext cx="1602824" cy="1626482"/>
          </a:xfrm>
          <a:custGeom>
            <a:avLst/>
            <a:gdLst/>
            <a:ahLst/>
            <a:cxnLst/>
            <a:rect l="l" t="t" r="r" b="b"/>
            <a:pathLst>
              <a:path w="1602824" h="1626482">
                <a:moveTo>
                  <a:pt x="0" y="0"/>
                </a:moveTo>
                <a:lnTo>
                  <a:pt x="1602824" y="0"/>
                </a:lnTo>
                <a:lnTo>
                  <a:pt x="1602824" y="1626482"/>
                </a:lnTo>
                <a:lnTo>
                  <a:pt x="0" y="16264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9" name="Freeform 29"/>
          <p:cNvSpPr/>
          <p:nvPr/>
        </p:nvSpPr>
        <p:spPr>
          <a:xfrm>
            <a:off x="10312612" y="7294912"/>
            <a:ext cx="1464773" cy="1843536"/>
          </a:xfrm>
          <a:custGeom>
            <a:avLst/>
            <a:gdLst/>
            <a:ahLst/>
            <a:cxnLst/>
            <a:rect l="l" t="t" r="r" b="b"/>
            <a:pathLst>
              <a:path w="1464773" h="1843536">
                <a:moveTo>
                  <a:pt x="0" y="0"/>
                </a:moveTo>
                <a:lnTo>
                  <a:pt x="1464774" y="0"/>
                </a:lnTo>
                <a:lnTo>
                  <a:pt x="1464774" y="1843536"/>
                </a:lnTo>
                <a:lnTo>
                  <a:pt x="0" y="18435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0" name="TextBox 30"/>
          <p:cNvSpPr txBox="1"/>
          <p:nvPr/>
        </p:nvSpPr>
        <p:spPr>
          <a:xfrm>
            <a:off x="666750" y="1756410"/>
            <a:ext cx="15821025" cy="1282065"/>
          </a:xfrm>
          <a:prstGeom prst="rect">
            <a:avLst/>
          </a:prstGeom>
        </p:spPr>
        <p:txBody>
          <a:bodyPr lIns="0" tIns="0" rIns="0" bIns="0" rtlCol="0" anchor="t">
            <a:spAutoFit/>
          </a:bodyPr>
          <a:lstStyle/>
          <a:p>
            <a:pPr marL="0" lvl="0" indent="0" algn="l">
              <a:lnSpc>
                <a:spcPts val="9600"/>
              </a:lnSpc>
              <a:spcBef>
                <a:spcPct val="0"/>
              </a:spcBef>
            </a:pPr>
            <a:r>
              <a:rPr lang="en-US" sz="9600" u="none" strike="noStrike" spc="-192">
                <a:solidFill>
                  <a:srgbClr val="FEFCF8"/>
                </a:solidFill>
                <a:latin typeface="Noto Serif Display ExtraCondensed Light"/>
                <a:ea typeface="Noto Serif Display ExtraCondensed Light"/>
                <a:cs typeface="Noto Serif Display ExtraCondensed Light"/>
                <a:sym typeface="Noto Serif Display ExtraCondensed Light"/>
              </a:rPr>
              <a:t>Implementation Roadmap</a:t>
            </a:r>
          </a:p>
        </p:txBody>
      </p:sp>
      <p:sp>
        <p:nvSpPr>
          <p:cNvPr id="31" name="TextBox 31"/>
          <p:cNvSpPr txBox="1"/>
          <p:nvPr/>
        </p:nvSpPr>
        <p:spPr>
          <a:xfrm>
            <a:off x="2077911" y="5551014"/>
            <a:ext cx="2833007" cy="144780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Gat</a:t>
            </a:r>
            <a:r>
              <a:rPr lang="en-US" sz="2400" u="none" strike="noStrike">
                <a:solidFill>
                  <a:srgbClr val="FEFCF8"/>
                </a:solidFill>
                <a:latin typeface="HK Grotesk"/>
                <a:ea typeface="HK Grotesk"/>
                <a:cs typeface="HK Grotesk"/>
                <a:sym typeface="HK Grotesk"/>
              </a:rPr>
              <a:t>hering raw hospital records needed for analysis.</a:t>
            </a:r>
          </a:p>
          <a:p>
            <a:pPr marL="0" lvl="0" indent="0" algn="l">
              <a:lnSpc>
                <a:spcPts val="2879"/>
              </a:lnSpc>
              <a:spcBef>
                <a:spcPct val="0"/>
              </a:spcBef>
            </a:pPr>
            <a:endParaRPr lang="en-US" sz="2400" u="none" strike="noStrike">
              <a:solidFill>
                <a:srgbClr val="FEFCF8"/>
              </a:solidFill>
              <a:latin typeface="HK Grotesk"/>
              <a:ea typeface="HK Grotesk"/>
              <a:cs typeface="HK Grotesk"/>
              <a:sym typeface="HK Grotesk"/>
            </a:endParaRPr>
          </a:p>
        </p:txBody>
      </p:sp>
      <p:sp>
        <p:nvSpPr>
          <p:cNvPr id="32" name="TextBox 32"/>
          <p:cNvSpPr txBox="1"/>
          <p:nvPr/>
        </p:nvSpPr>
        <p:spPr>
          <a:xfrm>
            <a:off x="4785529" y="5551014"/>
            <a:ext cx="2708841" cy="180975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F</a:t>
            </a:r>
            <a:r>
              <a:rPr lang="en-US" sz="2400" u="none" strike="noStrike">
                <a:solidFill>
                  <a:srgbClr val="FEFCF8"/>
                </a:solidFill>
                <a:latin typeface="HK Grotesk"/>
                <a:ea typeface="HK Grotesk"/>
                <a:cs typeface="HK Grotesk"/>
                <a:sym typeface="HK Grotesk"/>
              </a:rPr>
              <a:t>ixing errors, removing inconsistencies,and structuring data.</a:t>
            </a:r>
          </a:p>
          <a:p>
            <a:pPr marL="0" lvl="0" indent="0" algn="l">
              <a:lnSpc>
                <a:spcPts val="2879"/>
              </a:lnSpc>
              <a:spcBef>
                <a:spcPct val="0"/>
              </a:spcBef>
            </a:pPr>
            <a:endParaRPr lang="en-US" sz="2400" u="none" strike="noStrike">
              <a:solidFill>
                <a:srgbClr val="FEFCF8"/>
              </a:solidFill>
              <a:latin typeface="HK Grotesk"/>
              <a:ea typeface="HK Grotesk"/>
              <a:cs typeface="HK Grotesk"/>
              <a:sym typeface="HK Grotesk"/>
            </a:endParaRPr>
          </a:p>
        </p:txBody>
      </p:sp>
      <p:sp>
        <p:nvSpPr>
          <p:cNvPr id="33" name="TextBox 33"/>
          <p:cNvSpPr txBox="1"/>
          <p:nvPr/>
        </p:nvSpPr>
        <p:spPr>
          <a:xfrm>
            <a:off x="7501376" y="5551014"/>
            <a:ext cx="2811236" cy="144780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Id</a:t>
            </a:r>
            <a:r>
              <a:rPr lang="en-US" sz="2400" u="none" strike="noStrike">
                <a:solidFill>
                  <a:srgbClr val="FEFCF8"/>
                </a:solidFill>
                <a:latin typeface="HK Grotesk"/>
                <a:ea typeface="HK Grotesk"/>
                <a:cs typeface="HK Grotesk"/>
                <a:sym typeface="HK Grotesk"/>
              </a:rPr>
              <a:t>entifying the main questions and KPIs to be analyzed.</a:t>
            </a:r>
          </a:p>
          <a:p>
            <a:pPr marL="0" lvl="0" indent="0" algn="l">
              <a:lnSpc>
                <a:spcPts val="2879"/>
              </a:lnSpc>
              <a:spcBef>
                <a:spcPct val="0"/>
              </a:spcBef>
            </a:pPr>
            <a:endParaRPr lang="en-US" sz="2400" u="none" strike="noStrike">
              <a:solidFill>
                <a:srgbClr val="FEFCF8"/>
              </a:solidFill>
              <a:latin typeface="HK Grotesk"/>
              <a:ea typeface="HK Grotesk"/>
              <a:cs typeface="HK Grotesk"/>
              <a:sym typeface="HK Grotesk"/>
            </a:endParaRPr>
          </a:p>
        </p:txBody>
      </p:sp>
      <p:sp>
        <p:nvSpPr>
          <p:cNvPr id="34" name="TextBox 34"/>
          <p:cNvSpPr txBox="1"/>
          <p:nvPr/>
        </p:nvSpPr>
        <p:spPr>
          <a:xfrm>
            <a:off x="2077911" y="4169072"/>
            <a:ext cx="2032397" cy="36195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Data Collection</a:t>
            </a:r>
          </a:p>
        </p:txBody>
      </p:sp>
      <p:sp>
        <p:nvSpPr>
          <p:cNvPr id="35" name="TextBox 35"/>
          <p:cNvSpPr txBox="1"/>
          <p:nvPr/>
        </p:nvSpPr>
        <p:spPr>
          <a:xfrm>
            <a:off x="4258721" y="3988097"/>
            <a:ext cx="2884523" cy="72390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Data Cleaning &amp; Preparation</a:t>
            </a:r>
          </a:p>
        </p:txBody>
      </p:sp>
      <p:sp>
        <p:nvSpPr>
          <p:cNvPr id="36" name="TextBox 36"/>
          <p:cNvSpPr txBox="1"/>
          <p:nvPr/>
        </p:nvSpPr>
        <p:spPr>
          <a:xfrm>
            <a:off x="7145941" y="3988097"/>
            <a:ext cx="2771201" cy="72390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Defining Analytical Objectives</a:t>
            </a:r>
          </a:p>
        </p:txBody>
      </p:sp>
      <p:sp>
        <p:nvSpPr>
          <p:cNvPr id="37" name="TextBox 37"/>
          <p:cNvSpPr txBox="1"/>
          <p:nvPr/>
        </p:nvSpPr>
        <p:spPr>
          <a:xfrm>
            <a:off x="9996472" y="4169072"/>
            <a:ext cx="1845022" cy="36195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Excel Analysis</a:t>
            </a:r>
          </a:p>
        </p:txBody>
      </p:sp>
      <p:sp>
        <p:nvSpPr>
          <p:cNvPr id="38" name="TextBox 38"/>
          <p:cNvSpPr txBox="1"/>
          <p:nvPr/>
        </p:nvSpPr>
        <p:spPr>
          <a:xfrm>
            <a:off x="10312612" y="5551014"/>
            <a:ext cx="2554846" cy="144780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Performing initial calculations and exploratory insights.</a:t>
            </a:r>
          </a:p>
        </p:txBody>
      </p:sp>
      <p:sp>
        <p:nvSpPr>
          <p:cNvPr id="39" name="TextBox 39"/>
          <p:cNvSpPr txBox="1"/>
          <p:nvPr/>
        </p:nvSpPr>
        <p:spPr>
          <a:xfrm>
            <a:off x="11993895" y="3988097"/>
            <a:ext cx="2661302" cy="72390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Power BI &amp; Tableau Dashboards</a:t>
            </a:r>
          </a:p>
        </p:txBody>
      </p:sp>
      <p:sp>
        <p:nvSpPr>
          <p:cNvPr id="40" name="TextBox 40"/>
          <p:cNvSpPr txBox="1"/>
          <p:nvPr/>
        </p:nvSpPr>
        <p:spPr>
          <a:xfrm>
            <a:off x="12867458" y="5551014"/>
            <a:ext cx="2391592" cy="144780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Building interactive visual dashboards for decision-making.</a:t>
            </a:r>
          </a:p>
        </p:txBody>
      </p:sp>
      <p:sp>
        <p:nvSpPr>
          <p:cNvPr id="41" name="TextBox 41"/>
          <p:cNvSpPr txBox="1"/>
          <p:nvPr/>
        </p:nvSpPr>
        <p:spPr>
          <a:xfrm>
            <a:off x="14938225" y="3988097"/>
            <a:ext cx="2520851" cy="723900"/>
          </a:xfrm>
          <a:prstGeom prst="rect">
            <a:avLst/>
          </a:prstGeom>
        </p:spPr>
        <p:txBody>
          <a:bodyPr lIns="0" tIns="0" rIns="0" bIns="0" rtlCol="0" anchor="t">
            <a:spAutoFit/>
          </a:bodyPr>
          <a:lstStyle/>
          <a:p>
            <a:pPr algn="ctr">
              <a:lnSpc>
                <a:spcPts val="2879"/>
              </a:lnSpc>
              <a:spcBef>
                <a:spcPct val="0"/>
              </a:spcBef>
            </a:pPr>
            <a:r>
              <a:rPr lang="en-US" sz="2400">
                <a:solidFill>
                  <a:srgbClr val="FEFCF8"/>
                </a:solidFill>
                <a:latin typeface="HK Grotesk"/>
                <a:ea typeface="HK Grotesk"/>
                <a:cs typeface="HK Grotesk"/>
                <a:sym typeface="HK Grotesk"/>
              </a:rPr>
              <a:t>Advanced Python &amp; SQL Analysis</a:t>
            </a:r>
          </a:p>
        </p:txBody>
      </p:sp>
      <p:sp>
        <p:nvSpPr>
          <p:cNvPr id="42" name="TextBox 42"/>
          <p:cNvSpPr txBox="1"/>
          <p:nvPr/>
        </p:nvSpPr>
        <p:spPr>
          <a:xfrm>
            <a:off x="15259050" y="5551014"/>
            <a:ext cx="2730592" cy="1447800"/>
          </a:xfrm>
          <a:prstGeom prst="rect">
            <a:avLst/>
          </a:prstGeom>
        </p:spPr>
        <p:txBody>
          <a:bodyPr lIns="0" tIns="0" rIns="0" bIns="0" rtlCol="0" anchor="t">
            <a:spAutoFit/>
          </a:bodyPr>
          <a:lstStyle/>
          <a:p>
            <a:pPr algn="l">
              <a:lnSpc>
                <a:spcPts val="2879"/>
              </a:lnSpc>
              <a:spcBef>
                <a:spcPct val="0"/>
              </a:spcBef>
            </a:pPr>
            <a:r>
              <a:rPr lang="en-US" sz="2400">
                <a:solidFill>
                  <a:srgbClr val="FEFCF8"/>
                </a:solidFill>
                <a:latin typeface="HK Grotesk"/>
                <a:ea typeface="HK Grotesk"/>
                <a:cs typeface="HK Grotesk"/>
                <a:sym typeface="HK Grotesk"/>
              </a:rPr>
              <a:t>Running deeper analytical models and database queries.</a:t>
            </a:r>
          </a:p>
        </p:txBody>
      </p:sp>
      <p:grpSp>
        <p:nvGrpSpPr>
          <p:cNvPr id="43" name="Group 43"/>
          <p:cNvGrpSpPr/>
          <p:nvPr/>
        </p:nvGrpSpPr>
        <p:grpSpPr>
          <a:xfrm>
            <a:off x="81107" y="80491"/>
            <a:ext cx="1668813" cy="1521848"/>
            <a:chOff x="0" y="0"/>
            <a:chExt cx="2444952" cy="2229635"/>
          </a:xfrm>
        </p:grpSpPr>
        <p:sp>
          <p:nvSpPr>
            <p:cNvPr id="44" name="Freeform 44"/>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18"/>
              <a:stretch>
                <a:fillRect t="-4828" b="-4828"/>
              </a:stretch>
            </a:blipFill>
            <a:ln cap="rnd">
              <a:noFill/>
              <a:prstDash val="solid"/>
              <a:round/>
            </a:ln>
          </p:spPr>
          <p:txBody>
            <a:bodyPr/>
            <a:lstStyle/>
            <a:p>
              <a:endParaRPr lang="en-US"/>
            </a:p>
          </p:txBody>
        </p:sp>
      </p:grpSp>
      <p:sp>
        <p:nvSpPr>
          <p:cNvPr id="45" name="Freeform 45"/>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6" name="AutoShape 46"/>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558607" y="1459980"/>
            <a:ext cx="7868000" cy="128206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Excel for Analysis</a:t>
            </a:r>
          </a:p>
        </p:txBody>
      </p:sp>
      <p:sp>
        <p:nvSpPr>
          <p:cNvPr id="3" name="TextBox 3"/>
          <p:cNvSpPr txBox="1"/>
          <p:nvPr/>
        </p:nvSpPr>
        <p:spPr>
          <a:xfrm>
            <a:off x="248178" y="2752725"/>
            <a:ext cx="8178429" cy="6877050"/>
          </a:xfrm>
          <a:prstGeom prst="rect">
            <a:avLst/>
          </a:prstGeom>
        </p:spPr>
        <p:txBody>
          <a:bodyPr lIns="0" tIns="0" rIns="0" bIns="0" rtlCol="0" anchor="t">
            <a:spAutoFit/>
          </a:bodyPr>
          <a:lstStyle/>
          <a:p>
            <a:pPr marL="0" lvl="0" indent="0" algn="l">
              <a:lnSpc>
                <a:spcPts val="2879"/>
              </a:lnSpc>
            </a:pPr>
            <a:r>
              <a:rPr lang="en-US" sz="2400" u="none" strike="noStrike">
                <a:solidFill>
                  <a:srgbClr val="FEFCF8"/>
                </a:solidFill>
                <a:latin typeface="HK Grotesk"/>
                <a:ea typeface="HK Grotesk"/>
                <a:cs typeface="HK Grotesk"/>
                <a:sym typeface="HK Grotesk"/>
              </a:rPr>
              <a:t>Excel served as the initial lab for the data, where preliminary inspection, error detection, and data preparation were performed before moving on to more advanced tools.</a:t>
            </a:r>
          </a:p>
          <a:p>
            <a:pPr marL="0" lvl="0" indent="0" algn="l">
              <a:lnSpc>
                <a:spcPts val="2879"/>
              </a:lnSpc>
            </a:pPr>
            <a:r>
              <a:rPr lang="en-US" sz="2400" u="none" strike="noStrike">
                <a:solidFill>
                  <a:srgbClr val="FEFCF8"/>
                </a:solidFill>
                <a:latin typeface="HK Grotesk"/>
                <a:ea typeface="HK Grotesk"/>
                <a:cs typeface="HK Grotesk"/>
                <a:sym typeface="HK Grotesk"/>
              </a:rPr>
              <a:t>Core Role</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Initial Inspection</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Data Cleaning</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Adding Calculated Columns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Pivot Analysis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Building the first draft dashboard</a:t>
            </a:r>
          </a:p>
          <a:p>
            <a:pPr marL="0" lvl="0" indent="0" algn="l">
              <a:lnSpc>
                <a:spcPts val="2879"/>
              </a:lnSpc>
            </a:pPr>
            <a:r>
              <a:rPr lang="en-US" sz="2400" u="none" strike="noStrike">
                <a:solidFill>
                  <a:srgbClr val="FEFCF8"/>
                </a:solidFill>
                <a:latin typeface="HK Grotesk"/>
                <a:ea typeface="HK Grotesk"/>
                <a:cs typeface="HK Grotesk"/>
                <a:sym typeface="HK Grotesk"/>
              </a:rPr>
              <a:t>Key Benefits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Clear understanding of raw data ,Reviewing each record enabled the detection of null values, misspellings, and data inconsistencies.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Critical computed metrics Such as BMI and Length of Stay to validate numerical accuracy.</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Pivot Tables as a foundational reference Creating numerical benchmarks for comparison with Power BI and Tableau results later.</a:t>
            </a:r>
          </a:p>
          <a:p>
            <a:pPr marL="0" lvl="0" indent="0" algn="l">
              <a:lnSpc>
                <a:spcPts val="2879"/>
              </a:lnSpc>
            </a:pPr>
            <a:endParaRPr lang="en-US" sz="2400" u="none" strike="noStrike">
              <a:solidFill>
                <a:srgbClr val="FEFCF8"/>
              </a:solidFill>
              <a:latin typeface="HK Grotesk"/>
              <a:ea typeface="HK Grotesk"/>
              <a:cs typeface="HK Grotesk"/>
              <a:sym typeface="HK Grotesk"/>
            </a:endParaRPr>
          </a:p>
        </p:txBody>
      </p:sp>
      <p:grpSp>
        <p:nvGrpSpPr>
          <p:cNvPr id="4" name="Group 4"/>
          <p:cNvGrpSpPr/>
          <p:nvPr/>
        </p:nvGrpSpPr>
        <p:grpSpPr>
          <a:xfrm>
            <a:off x="14929292" y="0"/>
            <a:ext cx="3990115" cy="10287000"/>
            <a:chOff x="0" y="0"/>
            <a:chExt cx="1050894" cy="2709333"/>
          </a:xfrm>
        </p:grpSpPr>
        <p:sp>
          <p:nvSpPr>
            <p:cNvPr id="5" name="Freeform 5"/>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6" name="TextBox 6"/>
            <p:cNvSpPr txBox="1"/>
            <p:nvPr/>
          </p:nvSpPr>
          <p:spPr>
            <a:xfrm>
              <a:off x="0" y="-76200"/>
              <a:ext cx="1050894" cy="278553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7" name="AutoShape 7"/>
          <p:cNvSpPr/>
          <p:nvPr/>
        </p:nvSpPr>
        <p:spPr>
          <a:xfrm>
            <a:off x="0" y="9629775"/>
            <a:ext cx="18288000" cy="0"/>
          </a:xfrm>
          <a:prstGeom prst="line">
            <a:avLst/>
          </a:prstGeom>
          <a:ln w="19050" cap="flat">
            <a:solidFill>
              <a:srgbClr val="FEFCF8"/>
            </a:solidFill>
            <a:prstDash val="solid"/>
            <a:headEnd type="none" w="sm" len="sm"/>
            <a:tailEnd type="none" w="sm" len="sm"/>
          </a:ln>
        </p:spPr>
        <p:txBody>
          <a:bodyPr/>
          <a:lstStyle/>
          <a:p>
            <a:endParaRPr lang="en-US"/>
          </a:p>
        </p:txBody>
      </p:sp>
      <p:grpSp>
        <p:nvGrpSpPr>
          <p:cNvPr id="8" name="Group 8"/>
          <p:cNvGrpSpPr/>
          <p:nvPr/>
        </p:nvGrpSpPr>
        <p:grpSpPr>
          <a:xfrm>
            <a:off x="8639019" y="821813"/>
            <a:ext cx="9277139" cy="8673674"/>
            <a:chOff x="0" y="0"/>
            <a:chExt cx="2498859" cy="2336312"/>
          </a:xfrm>
        </p:grpSpPr>
        <p:sp>
          <p:nvSpPr>
            <p:cNvPr id="9" name="Freeform 9"/>
            <p:cNvSpPr/>
            <p:nvPr/>
          </p:nvSpPr>
          <p:spPr>
            <a:xfrm>
              <a:off x="0" y="0"/>
              <a:ext cx="2498859" cy="2336312"/>
            </a:xfrm>
            <a:custGeom>
              <a:avLst/>
              <a:gdLst/>
              <a:ahLst/>
              <a:cxnLst/>
              <a:rect l="l" t="t" r="r" b="b"/>
              <a:pathLst>
                <a:path w="2498859" h="2336312">
                  <a:moveTo>
                    <a:pt x="29208" y="0"/>
                  </a:moveTo>
                  <a:lnTo>
                    <a:pt x="2469651" y="0"/>
                  </a:lnTo>
                  <a:cubicBezTo>
                    <a:pt x="2485783" y="0"/>
                    <a:pt x="2498859" y="13077"/>
                    <a:pt x="2498859" y="29208"/>
                  </a:cubicBezTo>
                  <a:lnTo>
                    <a:pt x="2498859" y="2307104"/>
                  </a:lnTo>
                  <a:cubicBezTo>
                    <a:pt x="2498859" y="2323235"/>
                    <a:pt x="2485783" y="2336312"/>
                    <a:pt x="2469651" y="2336312"/>
                  </a:cubicBezTo>
                  <a:lnTo>
                    <a:pt x="29208" y="2336312"/>
                  </a:lnTo>
                  <a:cubicBezTo>
                    <a:pt x="13077" y="2336312"/>
                    <a:pt x="0" y="2323235"/>
                    <a:pt x="0" y="2307104"/>
                  </a:cubicBezTo>
                  <a:lnTo>
                    <a:pt x="0" y="29208"/>
                  </a:lnTo>
                  <a:cubicBezTo>
                    <a:pt x="0" y="13077"/>
                    <a:pt x="13077" y="0"/>
                    <a:pt x="29208" y="0"/>
                  </a:cubicBezTo>
                  <a:close/>
                </a:path>
              </a:pathLst>
            </a:custGeom>
            <a:blipFill>
              <a:blip r:embed="rId2">
                <a:alphaModFix amt="57000"/>
              </a:blip>
              <a:stretch>
                <a:fillRect l="-2963" r="-94814"/>
              </a:stretch>
            </a:blipFill>
            <a:ln cap="rnd">
              <a:noFill/>
              <a:prstDash val="solid"/>
              <a:round/>
            </a:ln>
          </p:spPr>
          <p:txBody>
            <a:bodyPr/>
            <a:lstStyle/>
            <a:p>
              <a:endParaRPr lang="en-US"/>
            </a:p>
          </p:txBody>
        </p:sp>
      </p:grpSp>
      <p:grpSp>
        <p:nvGrpSpPr>
          <p:cNvPr id="10" name="Group 10"/>
          <p:cNvGrpSpPr/>
          <p:nvPr/>
        </p:nvGrpSpPr>
        <p:grpSpPr>
          <a:xfrm>
            <a:off x="10829629" y="821813"/>
            <a:ext cx="6859540" cy="3550980"/>
            <a:chOff x="0" y="0"/>
            <a:chExt cx="1847663" cy="956480"/>
          </a:xfrm>
        </p:grpSpPr>
        <p:sp>
          <p:nvSpPr>
            <p:cNvPr id="11" name="Freeform 11"/>
            <p:cNvSpPr/>
            <p:nvPr/>
          </p:nvSpPr>
          <p:spPr>
            <a:xfrm>
              <a:off x="0" y="0"/>
              <a:ext cx="1847663" cy="956480"/>
            </a:xfrm>
            <a:custGeom>
              <a:avLst/>
              <a:gdLst/>
              <a:ahLst/>
              <a:cxnLst/>
              <a:rect l="l" t="t" r="r" b="b"/>
              <a:pathLst>
                <a:path w="1847663" h="956480">
                  <a:moveTo>
                    <a:pt x="39502" y="0"/>
                  </a:moveTo>
                  <a:lnTo>
                    <a:pt x="1808161" y="0"/>
                  </a:lnTo>
                  <a:cubicBezTo>
                    <a:pt x="1818637" y="0"/>
                    <a:pt x="1828685" y="4162"/>
                    <a:pt x="1836093" y="11570"/>
                  </a:cubicBezTo>
                  <a:cubicBezTo>
                    <a:pt x="1843501" y="18978"/>
                    <a:pt x="1847663" y="29026"/>
                    <a:pt x="1847663" y="39502"/>
                  </a:cubicBezTo>
                  <a:lnTo>
                    <a:pt x="1847663" y="916978"/>
                  </a:lnTo>
                  <a:cubicBezTo>
                    <a:pt x="1847663" y="927455"/>
                    <a:pt x="1843501" y="937502"/>
                    <a:pt x="1836093" y="944910"/>
                  </a:cubicBezTo>
                  <a:cubicBezTo>
                    <a:pt x="1828685" y="952318"/>
                    <a:pt x="1818637" y="956480"/>
                    <a:pt x="1808161" y="956480"/>
                  </a:cubicBezTo>
                  <a:lnTo>
                    <a:pt x="39502" y="956480"/>
                  </a:lnTo>
                  <a:cubicBezTo>
                    <a:pt x="17686" y="956480"/>
                    <a:pt x="0" y="938794"/>
                    <a:pt x="0" y="916978"/>
                  </a:cubicBezTo>
                  <a:lnTo>
                    <a:pt x="0" y="39502"/>
                  </a:lnTo>
                  <a:cubicBezTo>
                    <a:pt x="0" y="29026"/>
                    <a:pt x="4162" y="18978"/>
                    <a:pt x="11570" y="11570"/>
                  </a:cubicBezTo>
                  <a:cubicBezTo>
                    <a:pt x="18978" y="4162"/>
                    <a:pt x="29026" y="0"/>
                    <a:pt x="39502" y="0"/>
                  </a:cubicBezTo>
                  <a:close/>
                </a:path>
              </a:pathLst>
            </a:custGeom>
            <a:blipFill>
              <a:blip r:embed="rId3"/>
              <a:stretch>
                <a:fillRect l="-842" r="-842"/>
              </a:stretch>
            </a:blipFill>
            <a:ln cap="rnd">
              <a:noFill/>
              <a:prstDash val="solid"/>
              <a:round/>
            </a:ln>
          </p:spPr>
          <p:txBody>
            <a:bodyPr/>
            <a:lstStyle/>
            <a:p>
              <a:endParaRPr lang="en-US"/>
            </a:p>
          </p:txBody>
        </p:sp>
      </p:grpSp>
      <p:grpSp>
        <p:nvGrpSpPr>
          <p:cNvPr id="12" name="Group 12"/>
          <p:cNvGrpSpPr/>
          <p:nvPr/>
        </p:nvGrpSpPr>
        <p:grpSpPr>
          <a:xfrm>
            <a:off x="8791419" y="2904065"/>
            <a:ext cx="7213014" cy="3545023"/>
            <a:chOff x="0" y="0"/>
            <a:chExt cx="1946139" cy="956480"/>
          </a:xfrm>
        </p:grpSpPr>
        <p:sp>
          <p:nvSpPr>
            <p:cNvPr id="13" name="Freeform 13"/>
            <p:cNvSpPr/>
            <p:nvPr/>
          </p:nvSpPr>
          <p:spPr>
            <a:xfrm>
              <a:off x="0" y="0"/>
              <a:ext cx="1946139" cy="956480"/>
            </a:xfrm>
            <a:custGeom>
              <a:avLst/>
              <a:gdLst/>
              <a:ahLst/>
              <a:cxnLst/>
              <a:rect l="l" t="t" r="r" b="b"/>
              <a:pathLst>
                <a:path w="1946139" h="956480">
                  <a:moveTo>
                    <a:pt x="37566" y="0"/>
                  </a:moveTo>
                  <a:lnTo>
                    <a:pt x="1908572" y="0"/>
                  </a:lnTo>
                  <a:cubicBezTo>
                    <a:pt x="1929319" y="0"/>
                    <a:pt x="1946139" y="16819"/>
                    <a:pt x="1946139" y="37566"/>
                  </a:cubicBezTo>
                  <a:lnTo>
                    <a:pt x="1946139" y="918914"/>
                  </a:lnTo>
                  <a:cubicBezTo>
                    <a:pt x="1946139" y="928877"/>
                    <a:pt x="1942181" y="938432"/>
                    <a:pt x="1935136" y="945477"/>
                  </a:cubicBezTo>
                  <a:cubicBezTo>
                    <a:pt x="1928091" y="952522"/>
                    <a:pt x="1918535" y="956480"/>
                    <a:pt x="1908572" y="956480"/>
                  </a:cubicBezTo>
                  <a:lnTo>
                    <a:pt x="37566" y="956480"/>
                  </a:lnTo>
                  <a:cubicBezTo>
                    <a:pt x="16819" y="956480"/>
                    <a:pt x="0" y="939661"/>
                    <a:pt x="0" y="918914"/>
                  </a:cubicBezTo>
                  <a:lnTo>
                    <a:pt x="0" y="37566"/>
                  </a:lnTo>
                  <a:cubicBezTo>
                    <a:pt x="0" y="16819"/>
                    <a:pt x="16819" y="0"/>
                    <a:pt x="37566" y="0"/>
                  </a:cubicBezTo>
                  <a:close/>
                </a:path>
              </a:pathLst>
            </a:custGeom>
            <a:blipFill>
              <a:blip r:embed="rId4"/>
              <a:stretch>
                <a:fillRect l="-243" r="-243"/>
              </a:stretch>
            </a:blipFill>
            <a:ln cap="rnd">
              <a:noFill/>
              <a:prstDash val="solid"/>
              <a:round/>
            </a:ln>
          </p:spPr>
          <p:txBody>
            <a:bodyPr/>
            <a:lstStyle/>
            <a:p>
              <a:endParaRPr lang="en-US"/>
            </a:p>
          </p:txBody>
        </p:sp>
      </p:grpSp>
      <p:grpSp>
        <p:nvGrpSpPr>
          <p:cNvPr id="14" name="Group 14"/>
          <p:cNvGrpSpPr/>
          <p:nvPr/>
        </p:nvGrpSpPr>
        <p:grpSpPr>
          <a:xfrm>
            <a:off x="10748522" y="5944507"/>
            <a:ext cx="6940647" cy="3550980"/>
            <a:chOff x="0" y="0"/>
            <a:chExt cx="1869510" cy="956480"/>
          </a:xfrm>
        </p:grpSpPr>
        <p:sp>
          <p:nvSpPr>
            <p:cNvPr id="15" name="Freeform 15"/>
            <p:cNvSpPr/>
            <p:nvPr/>
          </p:nvSpPr>
          <p:spPr>
            <a:xfrm>
              <a:off x="0" y="0"/>
              <a:ext cx="1869510" cy="956480"/>
            </a:xfrm>
            <a:custGeom>
              <a:avLst/>
              <a:gdLst/>
              <a:ahLst/>
              <a:cxnLst/>
              <a:rect l="l" t="t" r="r" b="b"/>
              <a:pathLst>
                <a:path w="1869510" h="956480">
                  <a:moveTo>
                    <a:pt x="39041" y="0"/>
                  </a:moveTo>
                  <a:lnTo>
                    <a:pt x="1830469" y="0"/>
                  </a:lnTo>
                  <a:cubicBezTo>
                    <a:pt x="1852031" y="0"/>
                    <a:pt x="1869510" y="17479"/>
                    <a:pt x="1869510" y="39041"/>
                  </a:cubicBezTo>
                  <a:lnTo>
                    <a:pt x="1869510" y="917440"/>
                  </a:lnTo>
                  <a:cubicBezTo>
                    <a:pt x="1869510" y="939001"/>
                    <a:pt x="1852031" y="956480"/>
                    <a:pt x="1830469" y="956480"/>
                  </a:cubicBezTo>
                  <a:lnTo>
                    <a:pt x="39041" y="956480"/>
                  </a:lnTo>
                  <a:cubicBezTo>
                    <a:pt x="17479" y="956480"/>
                    <a:pt x="0" y="939001"/>
                    <a:pt x="0" y="917440"/>
                  </a:cubicBezTo>
                  <a:lnTo>
                    <a:pt x="0" y="39041"/>
                  </a:lnTo>
                  <a:cubicBezTo>
                    <a:pt x="0" y="17479"/>
                    <a:pt x="17479" y="0"/>
                    <a:pt x="39041" y="0"/>
                  </a:cubicBezTo>
                  <a:close/>
                </a:path>
              </a:pathLst>
            </a:custGeom>
            <a:blipFill>
              <a:blip r:embed="rId5"/>
              <a:stretch>
                <a:fillRect l="-1348" r="-1348"/>
              </a:stretch>
            </a:blipFill>
            <a:ln cap="rnd">
              <a:noFill/>
              <a:prstDash val="solid"/>
              <a:round/>
            </a:ln>
          </p:spPr>
          <p:txBody>
            <a:bodyPr/>
            <a:lstStyle/>
            <a:p>
              <a:endParaRPr lang="en-US"/>
            </a:p>
          </p:txBody>
        </p:sp>
      </p:grpSp>
      <p:grpSp>
        <p:nvGrpSpPr>
          <p:cNvPr id="16" name="Group 16"/>
          <p:cNvGrpSpPr/>
          <p:nvPr/>
        </p:nvGrpSpPr>
        <p:grpSpPr>
          <a:xfrm>
            <a:off x="81107" y="80491"/>
            <a:ext cx="1668813" cy="1521848"/>
            <a:chOff x="0" y="0"/>
            <a:chExt cx="2444952" cy="2229635"/>
          </a:xfrm>
        </p:grpSpPr>
        <p:sp>
          <p:nvSpPr>
            <p:cNvPr id="17" name="Freeform 17"/>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6"/>
              <a:stretch>
                <a:fillRect t="-4828" b="-4828"/>
              </a:stretch>
            </a:blipFill>
            <a:ln cap="rnd">
              <a:noFill/>
              <a:prstDash val="solid"/>
              <a:round/>
            </a:ln>
          </p:spPr>
          <p:txBody>
            <a:bodyPr/>
            <a:lstStyle/>
            <a:p>
              <a:endParaRPr lang="en-US"/>
            </a:p>
          </p:txBody>
        </p:sp>
      </p:grpSp>
      <p:sp>
        <p:nvSpPr>
          <p:cNvPr id="18" name="Freeform 18"/>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AutoShape 19"/>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536121" y="1209675"/>
            <a:ext cx="5448300" cy="1236347"/>
          </a:xfrm>
          <a:prstGeom prst="rect">
            <a:avLst/>
          </a:prstGeom>
        </p:spPr>
        <p:txBody>
          <a:bodyPr lIns="0" tIns="0" rIns="0" bIns="0" rtlCol="0" anchor="t">
            <a:spAutoFit/>
          </a:bodyPr>
          <a:lstStyle/>
          <a:p>
            <a:pPr marL="0" lvl="0" indent="0" algn="l">
              <a:lnSpc>
                <a:spcPts val="9300"/>
              </a:lnSpc>
            </a:pPr>
            <a:r>
              <a:rPr lang="en-US" sz="9300" spc="-186">
                <a:solidFill>
                  <a:srgbClr val="FEFCF8"/>
                </a:solidFill>
                <a:latin typeface="Noto Serif Display ExtraCondensed Light"/>
                <a:ea typeface="Noto Serif Display ExtraCondensed Light"/>
                <a:cs typeface="Noto Serif Display ExtraCondensed Light"/>
                <a:sym typeface="Noto Serif Display ExtraCondensed Light"/>
              </a:rPr>
              <a:t>Power BI </a:t>
            </a:r>
          </a:p>
        </p:txBody>
      </p:sp>
      <p:sp>
        <p:nvSpPr>
          <p:cNvPr id="3" name="TextBox 3"/>
          <p:cNvSpPr txBox="1"/>
          <p:nvPr/>
        </p:nvSpPr>
        <p:spPr>
          <a:xfrm>
            <a:off x="248386" y="2232395"/>
            <a:ext cx="7968988" cy="7600950"/>
          </a:xfrm>
          <a:prstGeom prst="rect">
            <a:avLst/>
          </a:prstGeom>
        </p:spPr>
        <p:txBody>
          <a:bodyPr lIns="0" tIns="0" rIns="0" bIns="0" rtlCol="0" anchor="t">
            <a:spAutoFit/>
          </a:bodyPr>
          <a:lstStyle/>
          <a:p>
            <a:pPr marL="0" lvl="0" indent="0" algn="l">
              <a:lnSpc>
                <a:spcPts val="2879"/>
              </a:lnSpc>
            </a:pPr>
            <a:r>
              <a:rPr lang="en-US" sz="2400" u="none" strike="noStrike">
                <a:solidFill>
                  <a:srgbClr val="FEFCF8"/>
                </a:solidFill>
                <a:latin typeface="HK Grotesk"/>
                <a:ea typeface="HK Grotesk"/>
                <a:cs typeface="HK Grotesk"/>
                <a:sym typeface="HK Grotesk"/>
              </a:rPr>
              <a:t>Power BI was the project’s main engine—the most comprehensive tool combining data analysis, modeling, table relationships, and advanced KPI creation.</a:t>
            </a:r>
          </a:p>
          <a:p>
            <a:pPr marL="0" lvl="0" indent="0" algn="l">
              <a:lnSpc>
                <a:spcPts val="2879"/>
              </a:lnSpc>
            </a:pPr>
            <a:r>
              <a:rPr lang="en-US" sz="2400" u="none" strike="noStrike">
                <a:solidFill>
                  <a:srgbClr val="FEFCF8"/>
                </a:solidFill>
                <a:latin typeface="HK Grotesk"/>
                <a:ea typeface="HK Grotesk"/>
                <a:cs typeface="HK Grotesk"/>
                <a:sym typeface="HK Grotesk"/>
              </a:rPr>
              <a:t>Core Role</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Data Modeling</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Advanced KPIs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Interactive Dashboards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ETL Automation through Power Query</a:t>
            </a:r>
          </a:p>
          <a:p>
            <a:pPr marL="0" lvl="0" indent="0" algn="l">
              <a:lnSpc>
                <a:spcPts val="2879"/>
              </a:lnSpc>
            </a:pPr>
            <a:r>
              <a:rPr lang="en-US" sz="2400" u="none" strike="noStrike">
                <a:solidFill>
                  <a:srgbClr val="FEFCF8"/>
                </a:solidFill>
                <a:latin typeface="HK Grotesk"/>
                <a:ea typeface="HK Grotesk"/>
                <a:cs typeface="HK Grotesk"/>
                <a:sym typeface="HK Grotesk"/>
              </a:rPr>
              <a:t>Power BI’s Real Strength</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Automated Data Cleaning (ETL Automation) All transformation steps were recorded for future automatic updates.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Data Modeling (Relationships) Connecting tables such as Patients – Costs – Hospitals enabled multidimensional analysis.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DAX Measures</a:t>
            </a:r>
          </a:p>
          <a:p>
            <a:pPr algn="l">
              <a:lnSpc>
                <a:spcPts val="2879"/>
              </a:lnSpc>
            </a:pPr>
            <a:r>
              <a:rPr lang="en-US" sz="2400" u="none" strike="noStrike">
                <a:solidFill>
                  <a:srgbClr val="FEFCF8"/>
                </a:solidFill>
                <a:latin typeface="HK Grotesk"/>
                <a:ea typeface="HK Grotesk"/>
                <a:cs typeface="HK Grotesk"/>
                <a:sym typeface="HK Grotesk"/>
              </a:rPr>
              <a:t>Creating advanced indicators like:</a:t>
            </a:r>
          </a:p>
          <a:p>
            <a:pPr algn="l">
              <a:lnSpc>
                <a:spcPts val="2879"/>
              </a:lnSpc>
            </a:pPr>
            <a:r>
              <a:rPr lang="en-US" sz="2400" u="none" strike="noStrike">
                <a:solidFill>
                  <a:srgbClr val="FEFCF8"/>
                </a:solidFill>
                <a:latin typeface="HK Grotesk"/>
                <a:ea typeface="HK Grotesk"/>
                <a:cs typeface="HK Grotesk"/>
                <a:sym typeface="HK Grotesk"/>
              </a:rPr>
              <a:t>(Cost Per Day , Time Intelligence , Patient Risk Grouping</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Interactivity</a:t>
            </a:r>
          </a:p>
          <a:p>
            <a:pPr algn="l">
              <a:lnSpc>
                <a:spcPts val="2879"/>
              </a:lnSpc>
            </a:pPr>
            <a:r>
              <a:rPr lang="en-US" sz="2400" u="none" strike="noStrike">
                <a:solidFill>
                  <a:srgbClr val="FEFCF8"/>
                </a:solidFill>
                <a:latin typeface="HK Grotesk"/>
                <a:ea typeface="HK Grotesk"/>
                <a:cs typeface="HK Grotesk"/>
                <a:sym typeface="HK Grotesk"/>
              </a:rPr>
              <a:t>Cross-filtering, drill-through, and dynamic views.</a:t>
            </a:r>
          </a:p>
          <a:p>
            <a:pPr marL="0" lvl="0" indent="0" algn="l">
              <a:lnSpc>
                <a:spcPts val="2879"/>
              </a:lnSpc>
            </a:pPr>
            <a:endParaRPr lang="en-US" sz="2400" u="none" strike="noStrike">
              <a:solidFill>
                <a:srgbClr val="FEFCF8"/>
              </a:solidFill>
              <a:latin typeface="HK Grotesk"/>
              <a:ea typeface="HK Grotesk"/>
              <a:cs typeface="HK Grotesk"/>
              <a:sym typeface="HK Grotesk"/>
            </a:endParaRPr>
          </a:p>
        </p:txBody>
      </p:sp>
      <p:sp>
        <p:nvSpPr>
          <p:cNvPr id="4" name="AutoShape 4"/>
          <p:cNvSpPr/>
          <p:nvPr/>
        </p:nvSpPr>
        <p:spPr>
          <a:xfrm>
            <a:off x="0" y="9629775"/>
            <a:ext cx="12172950" cy="0"/>
          </a:xfrm>
          <a:prstGeom prst="line">
            <a:avLst/>
          </a:prstGeom>
          <a:ln w="19050" cap="flat">
            <a:solidFill>
              <a:srgbClr val="A1343C"/>
            </a:solidFill>
            <a:prstDash val="solid"/>
            <a:headEnd type="none" w="sm" len="sm"/>
            <a:tailEnd type="none" w="sm" len="sm"/>
          </a:ln>
        </p:spPr>
        <p:txBody>
          <a:bodyPr/>
          <a:lstStyle/>
          <a:p>
            <a:endParaRPr lang="en-US"/>
          </a:p>
        </p:txBody>
      </p:sp>
      <p:grpSp>
        <p:nvGrpSpPr>
          <p:cNvPr id="5" name="Group 5"/>
          <p:cNvGrpSpPr/>
          <p:nvPr/>
        </p:nvGrpSpPr>
        <p:grpSpPr>
          <a:xfrm>
            <a:off x="14929292" y="0"/>
            <a:ext cx="3990115" cy="10287000"/>
            <a:chOff x="0" y="0"/>
            <a:chExt cx="1050894" cy="2709333"/>
          </a:xfrm>
        </p:grpSpPr>
        <p:sp>
          <p:nvSpPr>
            <p:cNvPr id="6" name="Freeform 6"/>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7" name="TextBox 7"/>
            <p:cNvSpPr txBox="1"/>
            <p:nvPr/>
          </p:nvSpPr>
          <p:spPr>
            <a:xfrm>
              <a:off x="0" y="-76200"/>
              <a:ext cx="1050894" cy="278553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8" name="AutoShape 8"/>
          <p:cNvSpPr/>
          <p:nvPr/>
        </p:nvSpPr>
        <p:spPr>
          <a:xfrm>
            <a:off x="0" y="9629775"/>
            <a:ext cx="18288000" cy="0"/>
          </a:xfrm>
          <a:prstGeom prst="line">
            <a:avLst/>
          </a:prstGeom>
          <a:ln w="19050" cap="flat">
            <a:solidFill>
              <a:srgbClr val="FEFCF8"/>
            </a:solidFill>
            <a:prstDash val="solid"/>
            <a:headEnd type="none" w="sm" len="sm"/>
            <a:tailEnd type="none" w="sm" len="sm"/>
          </a:ln>
        </p:spPr>
        <p:txBody>
          <a:bodyPr/>
          <a:lstStyle/>
          <a:p>
            <a:endParaRPr lang="en-US"/>
          </a:p>
        </p:txBody>
      </p:sp>
      <p:grpSp>
        <p:nvGrpSpPr>
          <p:cNvPr id="9" name="Group 9"/>
          <p:cNvGrpSpPr/>
          <p:nvPr/>
        </p:nvGrpSpPr>
        <p:grpSpPr>
          <a:xfrm>
            <a:off x="8217374" y="821813"/>
            <a:ext cx="9698784" cy="8673674"/>
            <a:chOff x="0" y="0"/>
            <a:chExt cx="2612432" cy="2336312"/>
          </a:xfrm>
        </p:grpSpPr>
        <p:sp>
          <p:nvSpPr>
            <p:cNvPr id="10" name="Freeform 10"/>
            <p:cNvSpPr/>
            <p:nvPr/>
          </p:nvSpPr>
          <p:spPr>
            <a:xfrm>
              <a:off x="0" y="0"/>
              <a:ext cx="2612432" cy="2336312"/>
            </a:xfrm>
            <a:custGeom>
              <a:avLst/>
              <a:gdLst/>
              <a:ahLst/>
              <a:cxnLst/>
              <a:rect l="l" t="t" r="r" b="b"/>
              <a:pathLst>
                <a:path w="2612432" h="2336312">
                  <a:moveTo>
                    <a:pt x="27938" y="0"/>
                  </a:moveTo>
                  <a:lnTo>
                    <a:pt x="2584494" y="0"/>
                  </a:lnTo>
                  <a:cubicBezTo>
                    <a:pt x="2599924" y="0"/>
                    <a:pt x="2612432" y="12508"/>
                    <a:pt x="2612432" y="27938"/>
                  </a:cubicBezTo>
                  <a:lnTo>
                    <a:pt x="2612432" y="2308374"/>
                  </a:lnTo>
                  <a:cubicBezTo>
                    <a:pt x="2612432" y="2323804"/>
                    <a:pt x="2599924" y="2336312"/>
                    <a:pt x="2584494" y="2336312"/>
                  </a:cubicBezTo>
                  <a:lnTo>
                    <a:pt x="27938" y="2336312"/>
                  </a:lnTo>
                  <a:cubicBezTo>
                    <a:pt x="12508" y="2336312"/>
                    <a:pt x="0" y="2323804"/>
                    <a:pt x="0" y="2308374"/>
                  </a:cubicBezTo>
                  <a:lnTo>
                    <a:pt x="0" y="27938"/>
                  </a:lnTo>
                  <a:cubicBezTo>
                    <a:pt x="0" y="12508"/>
                    <a:pt x="12508" y="0"/>
                    <a:pt x="27938" y="0"/>
                  </a:cubicBezTo>
                  <a:close/>
                </a:path>
              </a:pathLst>
            </a:custGeom>
            <a:blipFill>
              <a:blip r:embed="rId2">
                <a:alphaModFix amt="18999"/>
              </a:blip>
              <a:stretch>
                <a:fillRect t="-3367" b="-3367"/>
              </a:stretch>
            </a:blipFill>
            <a:ln cap="rnd">
              <a:noFill/>
              <a:prstDash val="solid"/>
              <a:round/>
            </a:ln>
          </p:spPr>
          <p:txBody>
            <a:bodyPr/>
            <a:lstStyle/>
            <a:p>
              <a:endParaRPr lang="en-US"/>
            </a:p>
          </p:txBody>
        </p:sp>
      </p:grpSp>
      <p:grpSp>
        <p:nvGrpSpPr>
          <p:cNvPr id="11" name="Group 11"/>
          <p:cNvGrpSpPr/>
          <p:nvPr/>
        </p:nvGrpSpPr>
        <p:grpSpPr>
          <a:xfrm>
            <a:off x="11820358" y="925681"/>
            <a:ext cx="6217868" cy="3218805"/>
            <a:chOff x="0" y="0"/>
            <a:chExt cx="1847663" cy="956480"/>
          </a:xfrm>
        </p:grpSpPr>
        <p:sp>
          <p:nvSpPr>
            <p:cNvPr id="12" name="Freeform 12"/>
            <p:cNvSpPr/>
            <p:nvPr/>
          </p:nvSpPr>
          <p:spPr>
            <a:xfrm>
              <a:off x="0" y="0"/>
              <a:ext cx="1847663" cy="956480"/>
            </a:xfrm>
            <a:custGeom>
              <a:avLst/>
              <a:gdLst/>
              <a:ahLst/>
              <a:cxnLst/>
              <a:rect l="l" t="t" r="r" b="b"/>
              <a:pathLst>
                <a:path w="1847663" h="956480">
                  <a:moveTo>
                    <a:pt x="43579" y="0"/>
                  </a:moveTo>
                  <a:lnTo>
                    <a:pt x="1804084" y="0"/>
                  </a:lnTo>
                  <a:cubicBezTo>
                    <a:pt x="1828152" y="0"/>
                    <a:pt x="1847663" y="19511"/>
                    <a:pt x="1847663" y="43579"/>
                  </a:cubicBezTo>
                  <a:lnTo>
                    <a:pt x="1847663" y="912901"/>
                  </a:lnTo>
                  <a:cubicBezTo>
                    <a:pt x="1847663" y="936969"/>
                    <a:pt x="1828152" y="956480"/>
                    <a:pt x="1804084" y="956480"/>
                  </a:cubicBezTo>
                  <a:lnTo>
                    <a:pt x="43579" y="956480"/>
                  </a:lnTo>
                  <a:cubicBezTo>
                    <a:pt x="19511" y="956480"/>
                    <a:pt x="0" y="936969"/>
                    <a:pt x="0" y="912901"/>
                  </a:cubicBezTo>
                  <a:lnTo>
                    <a:pt x="0" y="43579"/>
                  </a:lnTo>
                  <a:cubicBezTo>
                    <a:pt x="0" y="19511"/>
                    <a:pt x="19511" y="0"/>
                    <a:pt x="43579" y="0"/>
                  </a:cubicBezTo>
                  <a:close/>
                </a:path>
              </a:pathLst>
            </a:custGeom>
            <a:blipFill>
              <a:blip r:embed="rId3"/>
              <a:stretch>
                <a:fillRect t="-4439" b="-4439"/>
              </a:stretch>
            </a:blipFill>
            <a:ln cap="rnd">
              <a:noFill/>
              <a:prstDash val="solid"/>
              <a:round/>
            </a:ln>
          </p:spPr>
          <p:txBody>
            <a:bodyPr/>
            <a:lstStyle/>
            <a:p>
              <a:endParaRPr lang="en-US"/>
            </a:p>
          </p:txBody>
        </p:sp>
      </p:grpSp>
      <p:grpSp>
        <p:nvGrpSpPr>
          <p:cNvPr id="13" name="Group 13"/>
          <p:cNvGrpSpPr/>
          <p:nvPr/>
        </p:nvGrpSpPr>
        <p:grpSpPr>
          <a:xfrm>
            <a:off x="8487732" y="2232395"/>
            <a:ext cx="6217868" cy="3448609"/>
            <a:chOff x="0" y="0"/>
            <a:chExt cx="1847663" cy="1024767"/>
          </a:xfrm>
        </p:grpSpPr>
        <p:sp>
          <p:nvSpPr>
            <p:cNvPr id="14" name="Freeform 14"/>
            <p:cNvSpPr/>
            <p:nvPr/>
          </p:nvSpPr>
          <p:spPr>
            <a:xfrm>
              <a:off x="0" y="0"/>
              <a:ext cx="1847663" cy="1024767"/>
            </a:xfrm>
            <a:custGeom>
              <a:avLst/>
              <a:gdLst/>
              <a:ahLst/>
              <a:cxnLst/>
              <a:rect l="l" t="t" r="r" b="b"/>
              <a:pathLst>
                <a:path w="1847663" h="1024767">
                  <a:moveTo>
                    <a:pt x="43579" y="0"/>
                  </a:moveTo>
                  <a:lnTo>
                    <a:pt x="1804084" y="0"/>
                  </a:lnTo>
                  <a:cubicBezTo>
                    <a:pt x="1828152" y="0"/>
                    <a:pt x="1847663" y="19511"/>
                    <a:pt x="1847663" y="43579"/>
                  </a:cubicBezTo>
                  <a:lnTo>
                    <a:pt x="1847663" y="981188"/>
                  </a:lnTo>
                  <a:cubicBezTo>
                    <a:pt x="1847663" y="1005256"/>
                    <a:pt x="1828152" y="1024767"/>
                    <a:pt x="1804084" y="1024767"/>
                  </a:cubicBezTo>
                  <a:lnTo>
                    <a:pt x="43579" y="1024767"/>
                  </a:lnTo>
                  <a:cubicBezTo>
                    <a:pt x="19511" y="1024767"/>
                    <a:pt x="0" y="1005256"/>
                    <a:pt x="0" y="981188"/>
                  </a:cubicBezTo>
                  <a:lnTo>
                    <a:pt x="0" y="43579"/>
                  </a:lnTo>
                  <a:cubicBezTo>
                    <a:pt x="0" y="19511"/>
                    <a:pt x="19511" y="0"/>
                    <a:pt x="43579" y="0"/>
                  </a:cubicBezTo>
                  <a:close/>
                </a:path>
              </a:pathLst>
            </a:custGeom>
            <a:blipFill>
              <a:blip r:embed="rId4"/>
              <a:stretch>
                <a:fillRect t="-812" b="-812"/>
              </a:stretch>
            </a:blipFill>
            <a:ln cap="rnd">
              <a:noFill/>
              <a:prstDash val="solid"/>
              <a:round/>
            </a:ln>
          </p:spPr>
          <p:txBody>
            <a:bodyPr/>
            <a:lstStyle/>
            <a:p>
              <a:endParaRPr lang="en-US"/>
            </a:p>
          </p:txBody>
        </p:sp>
      </p:grpSp>
      <p:grpSp>
        <p:nvGrpSpPr>
          <p:cNvPr id="15" name="Group 15"/>
          <p:cNvGrpSpPr/>
          <p:nvPr/>
        </p:nvGrpSpPr>
        <p:grpSpPr>
          <a:xfrm>
            <a:off x="11671661" y="4528213"/>
            <a:ext cx="6515261" cy="3650197"/>
            <a:chOff x="0" y="0"/>
            <a:chExt cx="1936034" cy="1084670"/>
          </a:xfrm>
        </p:grpSpPr>
        <p:sp>
          <p:nvSpPr>
            <p:cNvPr id="16" name="Freeform 16"/>
            <p:cNvSpPr/>
            <p:nvPr/>
          </p:nvSpPr>
          <p:spPr>
            <a:xfrm>
              <a:off x="0" y="0"/>
              <a:ext cx="1936035" cy="1084670"/>
            </a:xfrm>
            <a:custGeom>
              <a:avLst/>
              <a:gdLst/>
              <a:ahLst/>
              <a:cxnLst/>
              <a:rect l="l" t="t" r="r" b="b"/>
              <a:pathLst>
                <a:path w="1936035" h="1084670">
                  <a:moveTo>
                    <a:pt x="41590" y="0"/>
                  </a:moveTo>
                  <a:lnTo>
                    <a:pt x="1894445" y="0"/>
                  </a:lnTo>
                  <a:cubicBezTo>
                    <a:pt x="1917414" y="0"/>
                    <a:pt x="1936035" y="18620"/>
                    <a:pt x="1936035" y="41590"/>
                  </a:cubicBezTo>
                  <a:lnTo>
                    <a:pt x="1936035" y="1043080"/>
                  </a:lnTo>
                  <a:cubicBezTo>
                    <a:pt x="1936035" y="1054110"/>
                    <a:pt x="1931653" y="1064689"/>
                    <a:pt x="1923853" y="1072488"/>
                  </a:cubicBezTo>
                  <a:cubicBezTo>
                    <a:pt x="1916054" y="1080288"/>
                    <a:pt x="1905475" y="1084670"/>
                    <a:pt x="1894445" y="1084670"/>
                  </a:cubicBezTo>
                  <a:lnTo>
                    <a:pt x="41590" y="1084670"/>
                  </a:lnTo>
                  <a:cubicBezTo>
                    <a:pt x="30559" y="1084670"/>
                    <a:pt x="19981" y="1080288"/>
                    <a:pt x="12181" y="1072488"/>
                  </a:cubicBezTo>
                  <a:cubicBezTo>
                    <a:pt x="4382" y="1064689"/>
                    <a:pt x="0" y="1054110"/>
                    <a:pt x="0" y="1043080"/>
                  </a:cubicBezTo>
                  <a:lnTo>
                    <a:pt x="0" y="41590"/>
                  </a:lnTo>
                  <a:cubicBezTo>
                    <a:pt x="0" y="30559"/>
                    <a:pt x="4382" y="19981"/>
                    <a:pt x="12181" y="12181"/>
                  </a:cubicBezTo>
                  <a:cubicBezTo>
                    <a:pt x="19981" y="4382"/>
                    <a:pt x="30559" y="0"/>
                    <a:pt x="41590" y="0"/>
                  </a:cubicBezTo>
                  <a:close/>
                </a:path>
              </a:pathLst>
            </a:custGeom>
            <a:blipFill>
              <a:blip r:embed="rId5"/>
              <a:stretch>
                <a:fillRect t="-139" b="-139"/>
              </a:stretch>
            </a:blipFill>
            <a:ln cap="rnd">
              <a:noFill/>
              <a:prstDash val="solid"/>
              <a:round/>
            </a:ln>
          </p:spPr>
          <p:txBody>
            <a:bodyPr/>
            <a:lstStyle/>
            <a:p>
              <a:endParaRPr lang="en-US"/>
            </a:p>
          </p:txBody>
        </p:sp>
      </p:grpSp>
      <p:grpSp>
        <p:nvGrpSpPr>
          <p:cNvPr id="17" name="Group 17"/>
          <p:cNvGrpSpPr/>
          <p:nvPr/>
        </p:nvGrpSpPr>
        <p:grpSpPr>
          <a:xfrm>
            <a:off x="8427549" y="5892528"/>
            <a:ext cx="6488225" cy="3516199"/>
            <a:chOff x="0" y="0"/>
            <a:chExt cx="1928001" cy="1044852"/>
          </a:xfrm>
        </p:grpSpPr>
        <p:sp>
          <p:nvSpPr>
            <p:cNvPr id="18" name="Freeform 18"/>
            <p:cNvSpPr/>
            <p:nvPr/>
          </p:nvSpPr>
          <p:spPr>
            <a:xfrm>
              <a:off x="0" y="0"/>
              <a:ext cx="1928001" cy="1044852"/>
            </a:xfrm>
            <a:custGeom>
              <a:avLst/>
              <a:gdLst/>
              <a:ahLst/>
              <a:cxnLst/>
              <a:rect l="l" t="t" r="r" b="b"/>
              <a:pathLst>
                <a:path w="1928001" h="1044852">
                  <a:moveTo>
                    <a:pt x="41763" y="0"/>
                  </a:moveTo>
                  <a:lnTo>
                    <a:pt x="1886238" y="0"/>
                  </a:lnTo>
                  <a:cubicBezTo>
                    <a:pt x="1909303" y="0"/>
                    <a:pt x="1928001" y="18698"/>
                    <a:pt x="1928001" y="41763"/>
                  </a:cubicBezTo>
                  <a:lnTo>
                    <a:pt x="1928001" y="1003089"/>
                  </a:lnTo>
                  <a:cubicBezTo>
                    <a:pt x="1928001" y="1026154"/>
                    <a:pt x="1909303" y="1044852"/>
                    <a:pt x="1886238" y="1044852"/>
                  </a:cubicBezTo>
                  <a:lnTo>
                    <a:pt x="41763" y="1044852"/>
                  </a:lnTo>
                  <a:cubicBezTo>
                    <a:pt x="18698" y="1044852"/>
                    <a:pt x="0" y="1026154"/>
                    <a:pt x="0" y="1003089"/>
                  </a:cubicBezTo>
                  <a:lnTo>
                    <a:pt x="0" y="41763"/>
                  </a:lnTo>
                  <a:cubicBezTo>
                    <a:pt x="0" y="18698"/>
                    <a:pt x="18698" y="0"/>
                    <a:pt x="41763" y="0"/>
                  </a:cubicBezTo>
                  <a:close/>
                </a:path>
              </a:pathLst>
            </a:custGeom>
            <a:blipFill>
              <a:blip r:embed="rId6"/>
              <a:stretch>
                <a:fillRect t="-2169" b="-2169"/>
              </a:stretch>
            </a:blipFill>
            <a:ln cap="rnd">
              <a:noFill/>
              <a:prstDash val="solid"/>
              <a:round/>
            </a:ln>
          </p:spPr>
          <p:txBody>
            <a:bodyPr/>
            <a:lstStyle/>
            <a:p>
              <a:endParaRPr lang="en-US"/>
            </a:p>
          </p:txBody>
        </p:sp>
      </p:grpSp>
      <p:grpSp>
        <p:nvGrpSpPr>
          <p:cNvPr id="19" name="Group 19"/>
          <p:cNvGrpSpPr/>
          <p:nvPr/>
        </p:nvGrpSpPr>
        <p:grpSpPr>
          <a:xfrm>
            <a:off x="81107" y="80491"/>
            <a:ext cx="1668813" cy="1521848"/>
            <a:chOff x="0" y="0"/>
            <a:chExt cx="2444952" cy="2229635"/>
          </a:xfrm>
        </p:grpSpPr>
        <p:sp>
          <p:nvSpPr>
            <p:cNvPr id="20" name="Freeform 20"/>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7"/>
              <a:stretch>
                <a:fillRect t="-4828" b="-4828"/>
              </a:stretch>
            </a:blipFill>
            <a:ln cap="rnd">
              <a:noFill/>
              <a:prstDash val="solid"/>
              <a:round/>
            </a:ln>
          </p:spPr>
          <p:txBody>
            <a:bodyPr/>
            <a:lstStyle/>
            <a:p>
              <a:endParaRPr lang="en-US"/>
            </a:p>
          </p:txBody>
        </p:sp>
      </p:grpSp>
      <p:sp>
        <p:nvSpPr>
          <p:cNvPr id="21" name="Freeform 21"/>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AutoShape 22"/>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698455" y="1297951"/>
            <a:ext cx="4793994" cy="128206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 Tableau</a:t>
            </a:r>
          </a:p>
        </p:txBody>
      </p:sp>
      <p:sp>
        <p:nvSpPr>
          <p:cNvPr id="3" name="TextBox 3"/>
          <p:cNvSpPr txBox="1"/>
          <p:nvPr/>
        </p:nvSpPr>
        <p:spPr>
          <a:xfrm>
            <a:off x="480741" y="2580016"/>
            <a:ext cx="8280281" cy="7239000"/>
          </a:xfrm>
          <a:prstGeom prst="rect">
            <a:avLst/>
          </a:prstGeom>
        </p:spPr>
        <p:txBody>
          <a:bodyPr lIns="0" tIns="0" rIns="0" bIns="0" rtlCol="0" anchor="t">
            <a:spAutoFit/>
          </a:bodyPr>
          <a:lstStyle/>
          <a:p>
            <a:pPr algn="l">
              <a:lnSpc>
                <a:spcPts val="2879"/>
              </a:lnSpc>
            </a:pPr>
            <a:r>
              <a:rPr lang="en-US" sz="2400">
                <a:solidFill>
                  <a:srgbClr val="FEFCF8"/>
                </a:solidFill>
                <a:latin typeface="HK Grotesk"/>
                <a:ea typeface="HK Grotesk"/>
                <a:cs typeface="HK Grotesk"/>
                <a:sym typeface="HK Grotesk"/>
              </a:rPr>
              <a:t>Tableau was used for fast and intuitive visual exploration, emphasizing ease of use, instant pattern recognition, and storytelling. It was also used to create a comprehensive project-wide dashboard.</a:t>
            </a:r>
          </a:p>
          <a:p>
            <a:pPr algn="l">
              <a:lnSpc>
                <a:spcPts val="2879"/>
              </a:lnSpc>
            </a:pPr>
            <a:r>
              <a:rPr lang="en-US" sz="2400">
                <a:solidFill>
                  <a:srgbClr val="FEFCF8"/>
                </a:solidFill>
                <a:latin typeface="HK Grotesk"/>
                <a:ea typeface="HK Grotesk"/>
                <a:cs typeface="HK Grotesk"/>
                <a:sym typeface="HK Grotesk"/>
              </a:rPr>
              <a:t>Core Role</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Exploratory Data Analysis</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Interactive Visuals</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Geographic &amp; Demographic Patterns</a:t>
            </a:r>
          </a:p>
          <a:p>
            <a:pPr algn="l">
              <a:lnSpc>
                <a:spcPts val="2879"/>
              </a:lnSpc>
            </a:pPr>
            <a:r>
              <a:rPr lang="en-US" sz="2400">
                <a:solidFill>
                  <a:srgbClr val="FEFCF8"/>
                </a:solidFill>
                <a:latin typeface="HK Grotesk"/>
                <a:ea typeface="HK Grotesk"/>
                <a:cs typeface="HK Grotesk"/>
                <a:sym typeface="HK Grotesk"/>
              </a:rPr>
              <a:t>Key Benefits</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Rapid chart creation</a:t>
            </a:r>
          </a:p>
          <a:p>
            <a:pPr algn="l">
              <a:lnSpc>
                <a:spcPts val="2879"/>
              </a:lnSpc>
            </a:pPr>
            <a:r>
              <a:rPr lang="en-US" sz="2400">
                <a:solidFill>
                  <a:srgbClr val="FEFCF8"/>
                </a:solidFill>
                <a:latin typeface="HK Grotesk"/>
                <a:ea typeface="HK Grotesk"/>
                <a:cs typeface="HK Grotesk"/>
                <a:sym typeface="HK Grotesk"/>
              </a:rPr>
              <a:t>Quickly analyze patient distributions by age and location.</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Outlier detection</a:t>
            </a:r>
          </a:p>
          <a:p>
            <a:pPr algn="l">
              <a:lnSpc>
                <a:spcPts val="2879"/>
              </a:lnSpc>
            </a:pPr>
            <a:r>
              <a:rPr lang="en-US" sz="2400">
                <a:solidFill>
                  <a:srgbClr val="FEFCF8"/>
                </a:solidFill>
                <a:latin typeface="HK Grotesk"/>
                <a:ea typeface="HK Grotesk"/>
                <a:cs typeface="HK Grotesk"/>
                <a:sym typeface="HK Grotesk"/>
              </a:rPr>
              <a:t>Identify anomalous values, such as extremely high-cost cases.</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Storytelling</a:t>
            </a:r>
          </a:p>
          <a:p>
            <a:pPr algn="l">
              <a:lnSpc>
                <a:spcPts val="2879"/>
              </a:lnSpc>
            </a:pPr>
            <a:r>
              <a:rPr lang="en-US" sz="2400">
                <a:solidFill>
                  <a:srgbClr val="FEFCF8"/>
                </a:solidFill>
                <a:latin typeface="HK Grotesk"/>
                <a:ea typeface="HK Grotesk"/>
                <a:cs typeface="HK Grotesk"/>
                <a:sym typeface="HK Grotesk"/>
              </a:rPr>
              <a:t>Present the “data story” visually in a smooth and engaging way.</a:t>
            </a:r>
          </a:p>
          <a:p>
            <a:pPr marL="518160" lvl="1" indent="-259080" algn="l">
              <a:lnSpc>
                <a:spcPts val="2879"/>
              </a:lnSpc>
              <a:buFont typeface="Arial"/>
              <a:buChar char="•"/>
            </a:pPr>
            <a:r>
              <a:rPr lang="en-US" sz="2400">
                <a:solidFill>
                  <a:srgbClr val="FEFCF8"/>
                </a:solidFill>
                <a:latin typeface="HK Grotesk"/>
                <a:ea typeface="HK Grotesk"/>
                <a:cs typeface="HK Grotesk"/>
                <a:sym typeface="HK Grotesk"/>
              </a:rPr>
              <a:t>Project Dashboard</a:t>
            </a:r>
          </a:p>
          <a:p>
            <a:pPr algn="l">
              <a:lnSpc>
                <a:spcPts val="2879"/>
              </a:lnSpc>
            </a:pPr>
            <a:r>
              <a:rPr lang="en-US" sz="2400">
                <a:solidFill>
                  <a:srgbClr val="FEFCF8"/>
                </a:solidFill>
                <a:latin typeface="HK Grotesk"/>
                <a:ea typeface="HK Grotesk"/>
                <a:cs typeface="HK Grotesk"/>
                <a:sym typeface="HK Grotesk"/>
              </a:rPr>
              <a:t>Enabled the creation of an overall dashboard summarizing the entire project for stakeholders.</a:t>
            </a:r>
          </a:p>
          <a:p>
            <a:pPr marL="0" lvl="0" indent="0" algn="l">
              <a:lnSpc>
                <a:spcPts val="2879"/>
              </a:lnSpc>
            </a:pPr>
            <a:endParaRPr lang="en-US" sz="2400">
              <a:solidFill>
                <a:srgbClr val="FEFCF8"/>
              </a:solidFill>
              <a:latin typeface="HK Grotesk"/>
              <a:ea typeface="HK Grotesk"/>
              <a:cs typeface="HK Grotesk"/>
              <a:sym typeface="HK Grotesk"/>
            </a:endParaRPr>
          </a:p>
        </p:txBody>
      </p:sp>
      <p:sp>
        <p:nvSpPr>
          <p:cNvPr id="4" name="AutoShape 4"/>
          <p:cNvSpPr/>
          <p:nvPr/>
        </p:nvSpPr>
        <p:spPr>
          <a:xfrm>
            <a:off x="0" y="9629775"/>
            <a:ext cx="1217295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4929292" y="0"/>
            <a:ext cx="3990115" cy="10287000"/>
            <a:chOff x="0" y="0"/>
            <a:chExt cx="1050894" cy="2709333"/>
          </a:xfrm>
        </p:grpSpPr>
        <p:sp>
          <p:nvSpPr>
            <p:cNvPr id="6" name="Freeform 6"/>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7" name="TextBox 7"/>
            <p:cNvSpPr txBox="1"/>
            <p:nvPr/>
          </p:nvSpPr>
          <p:spPr>
            <a:xfrm>
              <a:off x="0" y="-76200"/>
              <a:ext cx="1050894" cy="2785533"/>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8996499" y="878072"/>
            <a:ext cx="8706564" cy="5945316"/>
            <a:chOff x="0" y="0"/>
            <a:chExt cx="1853309" cy="1265540"/>
          </a:xfrm>
        </p:grpSpPr>
        <p:sp>
          <p:nvSpPr>
            <p:cNvPr id="9" name="Freeform 9"/>
            <p:cNvSpPr/>
            <p:nvPr/>
          </p:nvSpPr>
          <p:spPr>
            <a:xfrm>
              <a:off x="0" y="0"/>
              <a:ext cx="1853309" cy="1265540"/>
            </a:xfrm>
            <a:custGeom>
              <a:avLst/>
              <a:gdLst/>
              <a:ahLst/>
              <a:cxnLst/>
              <a:rect l="l" t="t" r="r" b="b"/>
              <a:pathLst>
                <a:path w="1853309" h="1265540">
                  <a:moveTo>
                    <a:pt x="31122" y="0"/>
                  </a:moveTo>
                  <a:lnTo>
                    <a:pt x="1822187" y="0"/>
                  </a:lnTo>
                  <a:cubicBezTo>
                    <a:pt x="1830441" y="0"/>
                    <a:pt x="1838357" y="3279"/>
                    <a:pt x="1844193" y="9115"/>
                  </a:cubicBezTo>
                  <a:cubicBezTo>
                    <a:pt x="1850030" y="14952"/>
                    <a:pt x="1853309" y="22868"/>
                    <a:pt x="1853309" y="31122"/>
                  </a:cubicBezTo>
                  <a:lnTo>
                    <a:pt x="1853309" y="1234418"/>
                  </a:lnTo>
                  <a:cubicBezTo>
                    <a:pt x="1853309" y="1251607"/>
                    <a:pt x="1839375" y="1265540"/>
                    <a:pt x="1822187" y="1265540"/>
                  </a:cubicBezTo>
                  <a:lnTo>
                    <a:pt x="31122" y="1265540"/>
                  </a:lnTo>
                  <a:cubicBezTo>
                    <a:pt x="13934" y="1265540"/>
                    <a:pt x="0" y="1251607"/>
                    <a:pt x="0" y="1234418"/>
                  </a:cubicBezTo>
                  <a:lnTo>
                    <a:pt x="0" y="31122"/>
                  </a:lnTo>
                  <a:cubicBezTo>
                    <a:pt x="0" y="13934"/>
                    <a:pt x="13934" y="0"/>
                    <a:pt x="31122" y="0"/>
                  </a:cubicBezTo>
                  <a:close/>
                </a:path>
              </a:pathLst>
            </a:custGeom>
            <a:blipFill>
              <a:blip r:embed="rId2"/>
              <a:stretch>
                <a:fillRect l="-1028" r="-1028"/>
              </a:stretch>
            </a:blipFill>
            <a:ln cap="rnd">
              <a:noFill/>
              <a:prstDash val="solid"/>
              <a:round/>
            </a:ln>
          </p:spPr>
          <p:txBody>
            <a:bodyPr/>
            <a:lstStyle/>
            <a:p>
              <a:endParaRPr lang="en-US"/>
            </a:p>
          </p:txBody>
        </p:sp>
      </p:grpSp>
      <p:grpSp>
        <p:nvGrpSpPr>
          <p:cNvPr id="10" name="Group 10"/>
          <p:cNvGrpSpPr/>
          <p:nvPr/>
        </p:nvGrpSpPr>
        <p:grpSpPr>
          <a:xfrm>
            <a:off x="8996499" y="7013888"/>
            <a:ext cx="8706564" cy="2526929"/>
            <a:chOff x="0" y="0"/>
            <a:chExt cx="1541328" cy="447344"/>
          </a:xfrm>
        </p:grpSpPr>
        <p:sp>
          <p:nvSpPr>
            <p:cNvPr id="11" name="Freeform 11"/>
            <p:cNvSpPr/>
            <p:nvPr/>
          </p:nvSpPr>
          <p:spPr>
            <a:xfrm>
              <a:off x="0" y="0"/>
              <a:ext cx="1541328" cy="447344"/>
            </a:xfrm>
            <a:custGeom>
              <a:avLst/>
              <a:gdLst/>
              <a:ahLst/>
              <a:cxnLst/>
              <a:rect l="l" t="t" r="r" b="b"/>
              <a:pathLst>
                <a:path w="1541328" h="447344">
                  <a:moveTo>
                    <a:pt x="31122" y="0"/>
                  </a:moveTo>
                  <a:lnTo>
                    <a:pt x="1510206" y="0"/>
                  </a:lnTo>
                  <a:cubicBezTo>
                    <a:pt x="1527394" y="0"/>
                    <a:pt x="1541328" y="13934"/>
                    <a:pt x="1541328" y="31122"/>
                  </a:cubicBezTo>
                  <a:lnTo>
                    <a:pt x="1541328" y="416221"/>
                  </a:lnTo>
                  <a:cubicBezTo>
                    <a:pt x="1541328" y="424475"/>
                    <a:pt x="1538049" y="432392"/>
                    <a:pt x="1532212" y="438228"/>
                  </a:cubicBezTo>
                  <a:cubicBezTo>
                    <a:pt x="1526376" y="444065"/>
                    <a:pt x="1518460" y="447344"/>
                    <a:pt x="1510206" y="447344"/>
                  </a:cubicBezTo>
                  <a:lnTo>
                    <a:pt x="31122" y="447344"/>
                  </a:lnTo>
                  <a:cubicBezTo>
                    <a:pt x="13934" y="447344"/>
                    <a:pt x="0" y="433410"/>
                    <a:pt x="0" y="416221"/>
                  </a:cubicBezTo>
                  <a:lnTo>
                    <a:pt x="0" y="31122"/>
                  </a:lnTo>
                  <a:cubicBezTo>
                    <a:pt x="0" y="13934"/>
                    <a:pt x="13934" y="0"/>
                    <a:pt x="31122" y="0"/>
                  </a:cubicBezTo>
                  <a:close/>
                </a:path>
              </a:pathLst>
            </a:custGeom>
            <a:blipFill>
              <a:blip r:embed="rId3"/>
              <a:stretch>
                <a:fillRect l="-34598" r="-34598" b="-51571"/>
              </a:stretch>
            </a:blipFill>
            <a:ln cap="rnd">
              <a:noFill/>
              <a:prstDash val="solid"/>
              <a:round/>
            </a:ln>
          </p:spPr>
          <p:txBody>
            <a:bodyPr/>
            <a:lstStyle/>
            <a:p>
              <a:endParaRPr lang="en-US"/>
            </a:p>
          </p:txBody>
        </p:sp>
      </p:grpSp>
      <p:grpSp>
        <p:nvGrpSpPr>
          <p:cNvPr id="12" name="Group 12"/>
          <p:cNvGrpSpPr/>
          <p:nvPr/>
        </p:nvGrpSpPr>
        <p:grpSpPr>
          <a:xfrm>
            <a:off x="81107" y="80491"/>
            <a:ext cx="1668813" cy="1521848"/>
            <a:chOff x="0" y="0"/>
            <a:chExt cx="2444952" cy="2229635"/>
          </a:xfrm>
        </p:grpSpPr>
        <p:sp>
          <p:nvSpPr>
            <p:cNvPr id="13" name="Freeform 13"/>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4"/>
              <a:stretch>
                <a:fillRect t="-4828" b="-4828"/>
              </a:stretch>
            </a:blipFill>
            <a:ln cap="rnd">
              <a:noFill/>
              <a:prstDash val="solid"/>
              <a:round/>
            </a:ln>
          </p:spPr>
          <p:txBody>
            <a:bodyPr/>
            <a:lstStyle/>
            <a:p>
              <a:endParaRPr lang="en-US"/>
            </a:p>
          </p:txBody>
        </p:sp>
      </p:grpSp>
      <p:sp>
        <p:nvSpPr>
          <p:cNvPr id="14" name="Freeform 14"/>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AutoShape 15"/>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762320" y="1299538"/>
            <a:ext cx="8381680" cy="128206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Python for Analysis</a:t>
            </a:r>
          </a:p>
        </p:txBody>
      </p:sp>
      <p:sp>
        <p:nvSpPr>
          <p:cNvPr id="3" name="TextBox 3"/>
          <p:cNvSpPr txBox="1"/>
          <p:nvPr/>
        </p:nvSpPr>
        <p:spPr>
          <a:xfrm>
            <a:off x="264464" y="2605727"/>
            <a:ext cx="4872133" cy="7335477"/>
          </a:xfrm>
          <a:prstGeom prst="rect">
            <a:avLst/>
          </a:prstGeom>
        </p:spPr>
        <p:txBody>
          <a:bodyPr lIns="0" tIns="0" rIns="0" bIns="0" rtlCol="0" anchor="t">
            <a:spAutoFit/>
          </a:bodyPr>
          <a:lstStyle/>
          <a:p>
            <a:pPr marL="0" lvl="0" indent="0" algn="l">
              <a:lnSpc>
                <a:spcPts val="3647"/>
              </a:lnSpc>
            </a:pPr>
            <a:r>
              <a:rPr lang="en-US" sz="3039" u="none" strike="noStrike">
                <a:solidFill>
                  <a:srgbClr val="FEFCF8"/>
                </a:solidFill>
                <a:latin typeface="HK Grotesk"/>
                <a:ea typeface="HK Grotesk"/>
                <a:cs typeface="HK Grotesk"/>
                <a:sym typeface="HK Grotesk"/>
              </a:rPr>
              <a:t>Python added the advanced analytical dimension through programmatic processing.</a:t>
            </a:r>
          </a:p>
          <a:p>
            <a:pPr marL="0" lvl="0" indent="0" algn="l">
              <a:lnSpc>
                <a:spcPts val="3647"/>
              </a:lnSpc>
            </a:pPr>
            <a:r>
              <a:rPr lang="en-US" sz="3039" u="none" strike="noStrike">
                <a:solidFill>
                  <a:srgbClr val="FEFCF8"/>
                </a:solidFill>
                <a:latin typeface="HK Grotesk"/>
                <a:ea typeface="HK Grotesk"/>
                <a:cs typeface="HK Grotesk"/>
                <a:sym typeface="HK Grotesk"/>
              </a:rPr>
              <a:t>Core Role</a:t>
            </a:r>
          </a:p>
          <a:p>
            <a:pPr marL="656332" lvl="1" indent="-328166" algn="l">
              <a:lnSpc>
                <a:spcPts val="3647"/>
              </a:lnSpc>
              <a:buFont typeface="Arial"/>
              <a:buChar char="•"/>
            </a:pPr>
            <a:r>
              <a:rPr lang="en-US" sz="3039" u="none" strike="noStrike">
                <a:solidFill>
                  <a:srgbClr val="FEFCF8"/>
                </a:solidFill>
                <a:latin typeface="HK Grotesk"/>
                <a:ea typeface="HK Grotesk"/>
                <a:cs typeface="HK Grotesk"/>
                <a:sym typeface="HK Grotesk"/>
              </a:rPr>
              <a:t>Cleaning data using Pandas</a:t>
            </a:r>
          </a:p>
          <a:p>
            <a:pPr marL="656332" lvl="1" indent="-328166" algn="l">
              <a:lnSpc>
                <a:spcPts val="3647"/>
              </a:lnSpc>
              <a:buFont typeface="Arial"/>
              <a:buChar char="•"/>
            </a:pPr>
            <a:r>
              <a:rPr lang="en-US" sz="3039" u="none" strike="noStrike">
                <a:solidFill>
                  <a:srgbClr val="FEFCF8"/>
                </a:solidFill>
                <a:latin typeface="HK Grotesk"/>
                <a:ea typeface="HK Grotesk"/>
                <a:cs typeface="HK Grotesk"/>
                <a:sym typeface="HK Grotesk"/>
              </a:rPr>
              <a:t>Computing statistical relationships</a:t>
            </a:r>
          </a:p>
          <a:p>
            <a:pPr marL="656332" lvl="1" indent="-328166" algn="l">
              <a:lnSpc>
                <a:spcPts val="3647"/>
              </a:lnSpc>
              <a:buFont typeface="Arial"/>
              <a:buChar char="•"/>
            </a:pPr>
            <a:r>
              <a:rPr lang="en-US" sz="3039" u="none" strike="noStrike">
                <a:solidFill>
                  <a:srgbClr val="FEFCF8"/>
                </a:solidFill>
                <a:latin typeface="HK Grotesk"/>
                <a:ea typeface="HK Grotesk"/>
                <a:cs typeface="HK Grotesk"/>
                <a:sym typeface="HK Grotesk"/>
              </a:rPr>
              <a:t>Building predictive models</a:t>
            </a:r>
          </a:p>
          <a:p>
            <a:pPr marL="656332" lvl="1" indent="-328166" algn="l">
              <a:lnSpc>
                <a:spcPts val="3647"/>
              </a:lnSpc>
              <a:buFont typeface="Arial"/>
              <a:buChar char="•"/>
            </a:pPr>
            <a:r>
              <a:rPr lang="en-US" sz="3039" u="none" strike="noStrike">
                <a:solidFill>
                  <a:srgbClr val="FEFCF8"/>
                </a:solidFill>
                <a:latin typeface="HK Grotesk"/>
                <a:ea typeface="HK Grotesk"/>
                <a:cs typeface="HK Grotesk"/>
                <a:sym typeface="HK Grotesk"/>
              </a:rPr>
              <a:t>Visualization with Matplotlib</a:t>
            </a:r>
          </a:p>
          <a:p>
            <a:pPr marL="656332" lvl="1" indent="-328166" algn="l">
              <a:lnSpc>
                <a:spcPts val="3647"/>
              </a:lnSpc>
              <a:buFont typeface="Arial"/>
              <a:buChar char="•"/>
            </a:pPr>
            <a:r>
              <a:rPr lang="en-US" sz="3039" u="none" strike="noStrike">
                <a:solidFill>
                  <a:srgbClr val="FEFCF8"/>
                </a:solidFill>
                <a:latin typeface="HK Grotesk"/>
                <a:ea typeface="HK Grotesk"/>
                <a:cs typeface="HK Grotesk"/>
                <a:sym typeface="HK Grotesk"/>
              </a:rPr>
              <a:t>Producing analytical figures that support decision-making</a:t>
            </a:r>
          </a:p>
          <a:p>
            <a:pPr marL="0" lvl="0" indent="0" algn="l">
              <a:lnSpc>
                <a:spcPts val="3647"/>
              </a:lnSpc>
            </a:pPr>
            <a:endParaRPr lang="en-US" sz="3039" u="none" strike="noStrike">
              <a:solidFill>
                <a:srgbClr val="FEFCF8"/>
              </a:solidFill>
              <a:latin typeface="HK Grotesk"/>
              <a:ea typeface="HK Grotesk"/>
              <a:cs typeface="HK Grotesk"/>
              <a:sym typeface="HK Grotesk"/>
            </a:endParaRPr>
          </a:p>
        </p:txBody>
      </p:sp>
      <p:sp>
        <p:nvSpPr>
          <p:cNvPr id="4" name="AutoShape 4"/>
          <p:cNvSpPr/>
          <p:nvPr/>
        </p:nvSpPr>
        <p:spPr>
          <a:xfrm>
            <a:off x="0" y="9629775"/>
            <a:ext cx="1217295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5140902" y="2716409"/>
            <a:ext cx="4164428" cy="6615410"/>
            <a:chOff x="0" y="0"/>
            <a:chExt cx="1157694" cy="1839058"/>
          </a:xfrm>
        </p:grpSpPr>
        <p:sp>
          <p:nvSpPr>
            <p:cNvPr id="6" name="Freeform 6"/>
            <p:cNvSpPr/>
            <p:nvPr/>
          </p:nvSpPr>
          <p:spPr>
            <a:xfrm>
              <a:off x="0" y="0"/>
              <a:ext cx="1157694" cy="1839058"/>
            </a:xfrm>
            <a:custGeom>
              <a:avLst/>
              <a:gdLst/>
              <a:ahLst/>
              <a:cxnLst/>
              <a:rect l="l" t="t" r="r" b="b"/>
              <a:pathLst>
                <a:path w="1157694" h="1839058">
                  <a:moveTo>
                    <a:pt x="65067" y="0"/>
                  </a:moveTo>
                  <a:lnTo>
                    <a:pt x="1092627" y="0"/>
                  </a:lnTo>
                  <a:cubicBezTo>
                    <a:pt x="1109884" y="0"/>
                    <a:pt x="1126434" y="6855"/>
                    <a:pt x="1138637" y="19058"/>
                  </a:cubicBezTo>
                  <a:cubicBezTo>
                    <a:pt x="1150839" y="31260"/>
                    <a:pt x="1157694" y="47810"/>
                    <a:pt x="1157694" y="65067"/>
                  </a:cubicBezTo>
                  <a:lnTo>
                    <a:pt x="1157694" y="1773990"/>
                  </a:lnTo>
                  <a:cubicBezTo>
                    <a:pt x="1157694" y="1791247"/>
                    <a:pt x="1150839" y="1807797"/>
                    <a:pt x="1138637" y="1820000"/>
                  </a:cubicBezTo>
                  <a:cubicBezTo>
                    <a:pt x="1126434" y="1832202"/>
                    <a:pt x="1109884" y="1839058"/>
                    <a:pt x="1092627" y="1839058"/>
                  </a:cubicBezTo>
                  <a:lnTo>
                    <a:pt x="65067" y="1839058"/>
                  </a:lnTo>
                  <a:cubicBezTo>
                    <a:pt x="47810" y="1839058"/>
                    <a:pt x="31260" y="1832202"/>
                    <a:pt x="19058" y="1820000"/>
                  </a:cubicBezTo>
                  <a:cubicBezTo>
                    <a:pt x="6855" y="1807797"/>
                    <a:pt x="0" y="1791247"/>
                    <a:pt x="0" y="1773990"/>
                  </a:cubicBezTo>
                  <a:lnTo>
                    <a:pt x="0" y="65067"/>
                  </a:lnTo>
                  <a:cubicBezTo>
                    <a:pt x="0" y="47810"/>
                    <a:pt x="6855" y="31260"/>
                    <a:pt x="19058" y="19058"/>
                  </a:cubicBezTo>
                  <a:cubicBezTo>
                    <a:pt x="31260" y="6855"/>
                    <a:pt x="47810" y="0"/>
                    <a:pt x="65067" y="0"/>
                  </a:cubicBezTo>
                  <a:close/>
                </a:path>
              </a:pathLst>
            </a:custGeom>
            <a:blipFill>
              <a:blip r:embed="rId2"/>
              <a:stretch>
                <a:fillRect l="-689" r="-689"/>
              </a:stretch>
            </a:blipFill>
            <a:ln cap="rnd">
              <a:noFill/>
              <a:prstDash val="solid"/>
              <a:round/>
            </a:ln>
          </p:spPr>
          <p:txBody>
            <a:bodyPr/>
            <a:lstStyle/>
            <a:p>
              <a:endParaRPr lang="en-US"/>
            </a:p>
          </p:txBody>
        </p:sp>
      </p:grpSp>
      <p:grpSp>
        <p:nvGrpSpPr>
          <p:cNvPr id="7" name="Group 7"/>
          <p:cNvGrpSpPr/>
          <p:nvPr/>
        </p:nvGrpSpPr>
        <p:grpSpPr>
          <a:xfrm>
            <a:off x="9486305" y="1360625"/>
            <a:ext cx="4175937" cy="6633693"/>
            <a:chOff x="0" y="0"/>
            <a:chExt cx="1157694" cy="1839058"/>
          </a:xfrm>
        </p:grpSpPr>
        <p:sp>
          <p:nvSpPr>
            <p:cNvPr id="8" name="Freeform 8"/>
            <p:cNvSpPr/>
            <p:nvPr/>
          </p:nvSpPr>
          <p:spPr>
            <a:xfrm>
              <a:off x="0" y="0"/>
              <a:ext cx="1157694" cy="1839058"/>
            </a:xfrm>
            <a:custGeom>
              <a:avLst/>
              <a:gdLst/>
              <a:ahLst/>
              <a:cxnLst/>
              <a:rect l="l" t="t" r="r" b="b"/>
              <a:pathLst>
                <a:path w="1157694" h="1839058">
                  <a:moveTo>
                    <a:pt x="64888" y="0"/>
                  </a:moveTo>
                  <a:lnTo>
                    <a:pt x="1092807" y="0"/>
                  </a:lnTo>
                  <a:cubicBezTo>
                    <a:pt x="1128643" y="0"/>
                    <a:pt x="1157694" y="29051"/>
                    <a:pt x="1157694" y="64888"/>
                  </a:cubicBezTo>
                  <a:lnTo>
                    <a:pt x="1157694" y="1774170"/>
                  </a:lnTo>
                  <a:cubicBezTo>
                    <a:pt x="1157694" y="1810006"/>
                    <a:pt x="1128643" y="1839058"/>
                    <a:pt x="1092807" y="1839058"/>
                  </a:cubicBezTo>
                  <a:lnTo>
                    <a:pt x="64888" y="1839058"/>
                  </a:lnTo>
                  <a:cubicBezTo>
                    <a:pt x="29051" y="1839058"/>
                    <a:pt x="0" y="1810006"/>
                    <a:pt x="0" y="1774170"/>
                  </a:cubicBezTo>
                  <a:lnTo>
                    <a:pt x="0" y="64888"/>
                  </a:lnTo>
                  <a:cubicBezTo>
                    <a:pt x="0" y="29051"/>
                    <a:pt x="29051" y="0"/>
                    <a:pt x="64888" y="0"/>
                  </a:cubicBezTo>
                  <a:close/>
                </a:path>
              </a:pathLst>
            </a:custGeom>
            <a:blipFill>
              <a:blip r:embed="rId3"/>
              <a:stretch>
                <a:fillRect l="-3433" r="-3433"/>
              </a:stretch>
            </a:blipFill>
            <a:ln cap="rnd">
              <a:noFill/>
              <a:prstDash val="solid"/>
              <a:round/>
            </a:ln>
          </p:spPr>
          <p:txBody>
            <a:bodyPr/>
            <a:lstStyle/>
            <a:p>
              <a:endParaRPr lang="en-US"/>
            </a:p>
          </p:txBody>
        </p:sp>
      </p:grpSp>
      <p:grpSp>
        <p:nvGrpSpPr>
          <p:cNvPr id="9" name="Group 9"/>
          <p:cNvGrpSpPr/>
          <p:nvPr/>
        </p:nvGrpSpPr>
        <p:grpSpPr>
          <a:xfrm>
            <a:off x="14929292" y="0"/>
            <a:ext cx="3990115" cy="10287000"/>
            <a:chOff x="0" y="0"/>
            <a:chExt cx="1050894" cy="2709333"/>
          </a:xfrm>
        </p:grpSpPr>
        <p:sp>
          <p:nvSpPr>
            <p:cNvPr id="10" name="Freeform 10"/>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11" name="TextBox 11"/>
            <p:cNvSpPr txBox="1"/>
            <p:nvPr/>
          </p:nvSpPr>
          <p:spPr>
            <a:xfrm>
              <a:off x="0" y="-76200"/>
              <a:ext cx="1050894" cy="2785533"/>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12" name="Group 12"/>
          <p:cNvGrpSpPr/>
          <p:nvPr/>
        </p:nvGrpSpPr>
        <p:grpSpPr>
          <a:xfrm>
            <a:off x="13847523" y="2107024"/>
            <a:ext cx="4216846" cy="7834180"/>
            <a:chOff x="0" y="0"/>
            <a:chExt cx="1157694" cy="2150799"/>
          </a:xfrm>
        </p:grpSpPr>
        <p:sp>
          <p:nvSpPr>
            <p:cNvPr id="13" name="Freeform 13"/>
            <p:cNvSpPr/>
            <p:nvPr/>
          </p:nvSpPr>
          <p:spPr>
            <a:xfrm>
              <a:off x="0" y="0"/>
              <a:ext cx="1157694" cy="2150799"/>
            </a:xfrm>
            <a:custGeom>
              <a:avLst/>
              <a:gdLst/>
              <a:ahLst/>
              <a:cxnLst/>
              <a:rect l="l" t="t" r="r" b="b"/>
              <a:pathLst>
                <a:path w="1157694" h="2150799">
                  <a:moveTo>
                    <a:pt x="64258" y="0"/>
                  </a:moveTo>
                  <a:lnTo>
                    <a:pt x="1093436" y="0"/>
                  </a:lnTo>
                  <a:cubicBezTo>
                    <a:pt x="1110478" y="0"/>
                    <a:pt x="1126823" y="6770"/>
                    <a:pt x="1138874" y="18821"/>
                  </a:cubicBezTo>
                  <a:cubicBezTo>
                    <a:pt x="1150924" y="30872"/>
                    <a:pt x="1157694" y="47216"/>
                    <a:pt x="1157694" y="64258"/>
                  </a:cubicBezTo>
                  <a:lnTo>
                    <a:pt x="1157694" y="2086540"/>
                  </a:lnTo>
                  <a:cubicBezTo>
                    <a:pt x="1157694" y="2103583"/>
                    <a:pt x="1150924" y="2119927"/>
                    <a:pt x="1138874" y="2131978"/>
                  </a:cubicBezTo>
                  <a:cubicBezTo>
                    <a:pt x="1126823" y="2144028"/>
                    <a:pt x="1110478" y="2150799"/>
                    <a:pt x="1093436" y="2150799"/>
                  </a:cubicBezTo>
                  <a:lnTo>
                    <a:pt x="64258" y="2150799"/>
                  </a:lnTo>
                  <a:cubicBezTo>
                    <a:pt x="47216" y="2150799"/>
                    <a:pt x="30872" y="2144028"/>
                    <a:pt x="18821" y="2131978"/>
                  </a:cubicBezTo>
                  <a:cubicBezTo>
                    <a:pt x="6770" y="2119927"/>
                    <a:pt x="0" y="2103583"/>
                    <a:pt x="0" y="2086540"/>
                  </a:cubicBezTo>
                  <a:lnTo>
                    <a:pt x="0" y="64258"/>
                  </a:lnTo>
                  <a:cubicBezTo>
                    <a:pt x="0" y="47216"/>
                    <a:pt x="6770" y="30872"/>
                    <a:pt x="18821" y="18821"/>
                  </a:cubicBezTo>
                  <a:cubicBezTo>
                    <a:pt x="30872" y="6770"/>
                    <a:pt x="47216" y="0"/>
                    <a:pt x="64258" y="0"/>
                  </a:cubicBezTo>
                  <a:close/>
                </a:path>
              </a:pathLst>
            </a:custGeom>
            <a:blipFill>
              <a:blip r:embed="rId4"/>
              <a:stretch>
                <a:fillRect t="-7" b="-7"/>
              </a:stretch>
            </a:blipFill>
            <a:ln cap="rnd">
              <a:noFill/>
              <a:prstDash val="solid"/>
              <a:round/>
            </a:ln>
          </p:spPr>
          <p:txBody>
            <a:bodyPr/>
            <a:lstStyle/>
            <a:p>
              <a:endParaRPr lang="en-US"/>
            </a:p>
          </p:txBody>
        </p:sp>
      </p:grpSp>
      <p:grpSp>
        <p:nvGrpSpPr>
          <p:cNvPr id="14" name="Group 14"/>
          <p:cNvGrpSpPr/>
          <p:nvPr/>
        </p:nvGrpSpPr>
        <p:grpSpPr>
          <a:xfrm>
            <a:off x="81107" y="80491"/>
            <a:ext cx="1668813" cy="1521848"/>
            <a:chOff x="0" y="0"/>
            <a:chExt cx="2444952" cy="2229635"/>
          </a:xfrm>
        </p:grpSpPr>
        <p:sp>
          <p:nvSpPr>
            <p:cNvPr id="15" name="Freeform 15"/>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5"/>
              <a:stretch>
                <a:fillRect t="-4828" b="-4828"/>
              </a:stretch>
            </a:blipFill>
            <a:ln cap="rnd">
              <a:noFill/>
              <a:prstDash val="solid"/>
              <a:round/>
            </a:ln>
          </p:spPr>
          <p:txBody>
            <a:bodyPr/>
            <a:lstStyle/>
            <a:p>
              <a:endParaRPr lang="en-US"/>
            </a:p>
          </p:txBody>
        </p:sp>
      </p:grpSp>
      <p:sp>
        <p:nvSpPr>
          <p:cNvPr id="16" name="Freeform 16"/>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AutoShape 17"/>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A1D21"/>
        </a:solidFill>
        <a:effectLst/>
      </p:bgPr>
    </p:bg>
    <p:spTree>
      <p:nvGrpSpPr>
        <p:cNvPr id="1" name=""/>
        <p:cNvGrpSpPr/>
        <p:nvPr/>
      </p:nvGrpSpPr>
      <p:grpSpPr>
        <a:xfrm>
          <a:off x="0" y="0"/>
          <a:ext cx="0" cy="0"/>
          <a:chOff x="0" y="0"/>
          <a:chExt cx="0" cy="0"/>
        </a:xfrm>
      </p:grpSpPr>
      <p:sp>
        <p:nvSpPr>
          <p:cNvPr id="2" name="TextBox 2"/>
          <p:cNvSpPr txBox="1"/>
          <p:nvPr/>
        </p:nvSpPr>
        <p:spPr>
          <a:xfrm>
            <a:off x="150161" y="1097528"/>
            <a:ext cx="8264405" cy="2501265"/>
          </a:xfrm>
          <a:prstGeom prst="rect">
            <a:avLst/>
          </a:prstGeom>
        </p:spPr>
        <p:txBody>
          <a:bodyPr lIns="0" tIns="0" rIns="0" bIns="0" rtlCol="0" anchor="t">
            <a:spAutoFit/>
          </a:bodyPr>
          <a:lstStyle/>
          <a:p>
            <a:pPr marL="0" lvl="0" indent="0" algn="l">
              <a:lnSpc>
                <a:spcPts val="9600"/>
              </a:lnSpc>
            </a:pPr>
            <a:r>
              <a:rPr lang="en-US" sz="9600" spc="-192">
                <a:solidFill>
                  <a:srgbClr val="FEFCF8"/>
                </a:solidFill>
                <a:latin typeface="Noto Serif Display ExtraCondensed Light"/>
                <a:ea typeface="Noto Serif Display ExtraCondensed Light"/>
                <a:cs typeface="Noto Serif Display ExtraCondensed Light"/>
                <a:sym typeface="Noto Serif Display ExtraCondensed Light"/>
              </a:rPr>
              <a:t>Data Analysis Using SQL</a:t>
            </a:r>
          </a:p>
        </p:txBody>
      </p:sp>
      <p:sp>
        <p:nvSpPr>
          <p:cNvPr id="3" name="TextBox 3"/>
          <p:cNvSpPr txBox="1"/>
          <p:nvPr/>
        </p:nvSpPr>
        <p:spPr>
          <a:xfrm>
            <a:off x="569663" y="3827393"/>
            <a:ext cx="4313645" cy="5067300"/>
          </a:xfrm>
          <a:prstGeom prst="rect">
            <a:avLst/>
          </a:prstGeom>
        </p:spPr>
        <p:txBody>
          <a:bodyPr lIns="0" tIns="0" rIns="0" bIns="0" rtlCol="0" anchor="t">
            <a:spAutoFit/>
          </a:bodyPr>
          <a:lstStyle/>
          <a:p>
            <a:pPr algn="l">
              <a:lnSpc>
                <a:spcPts val="2879"/>
              </a:lnSpc>
            </a:pPr>
            <a:r>
              <a:rPr lang="en-US" sz="2400">
                <a:solidFill>
                  <a:srgbClr val="FEFCF8"/>
                </a:solidFill>
                <a:latin typeface="HK Grotesk"/>
                <a:ea typeface="HK Grotesk"/>
                <a:cs typeface="HK Grotesk"/>
                <a:sym typeface="HK Grotesk"/>
              </a:rPr>
              <a:t>S</a:t>
            </a:r>
            <a:r>
              <a:rPr lang="en-US" sz="2400" u="none" strike="noStrike">
                <a:solidFill>
                  <a:srgbClr val="FEFCF8"/>
                </a:solidFill>
                <a:latin typeface="HK Grotesk"/>
                <a:ea typeface="HK Grotesk"/>
                <a:cs typeface="HK Grotesk"/>
                <a:sym typeface="HK Grotesk"/>
              </a:rPr>
              <a:t>QL provided direct access to the data source, validating its structure and enabling analytical queries.</a:t>
            </a:r>
          </a:p>
          <a:p>
            <a:pPr marL="0" lvl="0" indent="0" algn="l">
              <a:lnSpc>
                <a:spcPts val="2879"/>
              </a:lnSpc>
            </a:pPr>
            <a:r>
              <a:rPr lang="en-US" sz="2400" u="none" strike="noStrike">
                <a:solidFill>
                  <a:srgbClr val="FEFCF8"/>
                </a:solidFill>
                <a:latin typeface="HK Grotesk"/>
                <a:ea typeface="HK Grotesk"/>
                <a:cs typeface="HK Grotesk"/>
                <a:sym typeface="HK Grotesk"/>
              </a:rPr>
              <a:t>Core Role</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Extracting raw data</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Validating data types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Sampling</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Performing aggregations and KPIs</a:t>
            </a:r>
          </a:p>
          <a:p>
            <a:pPr marL="518160" lvl="1" indent="-259080" algn="l">
              <a:lnSpc>
                <a:spcPts val="2879"/>
              </a:lnSpc>
              <a:buFont typeface="Arial"/>
              <a:buChar char="•"/>
            </a:pPr>
            <a:r>
              <a:rPr lang="en-US" sz="2400" u="none" strike="noStrike">
                <a:solidFill>
                  <a:srgbClr val="FEFCF8"/>
                </a:solidFill>
                <a:latin typeface="HK Grotesk"/>
                <a:ea typeface="HK Grotesk"/>
                <a:cs typeface="HK Grotesk"/>
                <a:sym typeface="HK Grotesk"/>
              </a:rPr>
              <a:t>Executing queries supporting analytical objectives</a:t>
            </a:r>
          </a:p>
          <a:p>
            <a:pPr marL="0" lvl="0" indent="0" algn="l">
              <a:lnSpc>
                <a:spcPts val="2879"/>
              </a:lnSpc>
            </a:pPr>
            <a:endParaRPr lang="en-US" sz="2400" u="none" strike="noStrike">
              <a:solidFill>
                <a:srgbClr val="FEFCF8"/>
              </a:solidFill>
              <a:latin typeface="HK Grotesk"/>
              <a:ea typeface="HK Grotesk"/>
              <a:cs typeface="HK Grotesk"/>
              <a:sym typeface="HK Grotesk"/>
            </a:endParaRPr>
          </a:p>
        </p:txBody>
      </p:sp>
      <p:sp>
        <p:nvSpPr>
          <p:cNvPr id="4" name="AutoShape 4"/>
          <p:cNvSpPr/>
          <p:nvPr/>
        </p:nvSpPr>
        <p:spPr>
          <a:xfrm>
            <a:off x="0" y="9629775"/>
            <a:ext cx="12172950" cy="0"/>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4929292" y="0"/>
            <a:ext cx="3990115" cy="10287000"/>
            <a:chOff x="0" y="0"/>
            <a:chExt cx="1050894" cy="2709333"/>
          </a:xfrm>
        </p:grpSpPr>
        <p:sp>
          <p:nvSpPr>
            <p:cNvPr id="6" name="Freeform 6"/>
            <p:cNvSpPr/>
            <p:nvPr/>
          </p:nvSpPr>
          <p:spPr>
            <a:xfrm>
              <a:off x="0" y="0"/>
              <a:ext cx="1050894" cy="2709333"/>
            </a:xfrm>
            <a:custGeom>
              <a:avLst/>
              <a:gdLst/>
              <a:ahLst/>
              <a:cxnLst/>
              <a:rect l="l" t="t" r="r" b="b"/>
              <a:pathLst>
                <a:path w="1050894" h="2709333">
                  <a:moveTo>
                    <a:pt x="194027" y="0"/>
                  </a:moveTo>
                  <a:lnTo>
                    <a:pt x="856867" y="0"/>
                  </a:lnTo>
                  <a:cubicBezTo>
                    <a:pt x="964025" y="0"/>
                    <a:pt x="1050894" y="86869"/>
                    <a:pt x="1050894" y="194027"/>
                  </a:cubicBezTo>
                  <a:lnTo>
                    <a:pt x="1050894" y="2515306"/>
                  </a:lnTo>
                  <a:cubicBezTo>
                    <a:pt x="1050894" y="2566765"/>
                    <a:pt x="1030452" y="2616117"/>
                    <a:pt x="994065" y="2652504"/>
                  </a:cubicBezTo>
                  <a:cubicBezTo>
                    <a:pt x="957678" y="2688891"/>
                    <a:pt x="908326" y="2709333"/>
                    <a:pt x="856867" y="2709333"/>
                  </a:cubicBezTo>
                  <a:lnTo>
                    <a:pt x="194027" y="2709333"/>
                  </a:lnTo>
                  <a:cubicBezTo>
                    <a:pt x="86869" y="2709333"/>
                    <a:pt x="0" y="2622464"/>
                    <a:pt x="0" y="2515306"/>
                  </a:cubicBezTo>
                  <a:lnTo>
                    <a:pt x="0" y="194027"/>
                  </a:lnTo>
                  <a:cubicBezTo>
                    <a:pt x="0" y="86869"/>
                    <a:pt x="86869" y="0"/>
                    <a:pt x="194027" y="0"/>
                  </a:cubicBezTo>
                  <a:close/>
                </a:path>
              </a:pathLst>
            </a:custGeom>
            <a:solidFill>
              <a:srgbClr val="A1343C"/>
            </a:solidFill>
            <a:ln cap="rnd">
              <a:noFill/>
              <a:prstDash val="solid"/>
              <a:round/>
            </a:ln>
          </p:spPr>
          <p:txBody>
            <a:bodyPr/>
            <a:lstStyle/>
            <a:p>
              <a:endParaRPr lang="en-US"/>
            </a:p>
          </p:txBody>
        </p:sp>
        <p:sp>
          <p:nvSpPr>
            <p:cNvPr id="7" name="TextBox 7"/>
            <p:cNvSpPr txBox="1"/>
            <p:nvPr/>
          </p:nvSpPr>
          <p:spPr>
            <a:xfrm>
              <a:off x="0" y="-76200"/>
              <a:ext cx="1050894" cy="2785533"/>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4003920" y="1826653"/>
            <a:ext cx="4175937" cy="6633693"/>
            <a:chOff x="0" y="0"/>
            <a:chExt cx="1157694" cy="1839058"/>
          </a:xfrm>
        </p:grpSpPr>
        <p:sp>
          <p:nvSpPr>
            <p:cNvPr id="9" name="Freeform 9"/>
            <p:cNvSpPr/>
            <p:nvPr/>
          </p:nvSpPr>
          <p:spPr>
            <a:xfrm>
              <a:off x="0" y="0"/>
              <a:ext cx="1157694" cy="1839058"/>
            </a:xfrm>
            <a:custGeom>
              <a:avLst/>
              <a:gdLst/>
              <a:ahLst/>
              <a:cxnLst/>
              <a:rect l="l" t="t" r="r" b="b"/>
              <a:pathLst>
                <a:path w="1157694" h="1839058">
                  <a:moveTo>
                    <a:pt x="64888" y="0"/>
                  </a:moveTo>
                  <a:lnTo>
                    <a:pt x="1092807" y="0"/>
                  </a:lnTo>
                  <a:cubicBezTo>
                    <a:pt x="1128643" y="0"/>
                    <a:pt x="1157694" y="29051"/>
                    <a:pt x="1157694" y="64888"/>
                  </a:cubicBezTo>
                  <a:lnTo>
                    <a:pt x="1157694" y="1774170"/>
                  </a:lnTo>
                  <a:cubicBezTo>
                    <a:pt x="1157694" y="1810006"/>
                    <a:pt x="1128643" y="1839058"/>
                    <a:pt x="1092807" y="1839058"/>
                  </a:cubicBezTo>
                  <a:lnTo>
                    <a:pt x="64888" y="1839058"/>
                  </a:lnTo>
                  <a:cubicBezTo>
                    <a:pt x="29051" y="1839058"/>
                    <a:pt x="0" y="1810006"/>
                    <a:pt x="0" y="1774170"/>
                  </a:cubicBezTo>
                  <a:lnTo>
                    <a:pt x="0" y="64888"/>
                  </a:lnTo>
                  <a:cubicBezTo>
                    <a:pt x="0" y="29051"/>
                    <a:pt x="29051" y="0"/>
                    <a:pt x="64888" y="0"/>
                  </a:cubicBezTo>
                  <a:close/>
                </a:path>
              </a:pathLst>
            </a:custGeom>
            <a:blipFill>
              <a:blip r:embed="rId2"/>
              <a:stretch>
                <a:fillRect l="-14264" r="-14264"/>
              </a:stretch>
            </a:blipFill>
            <a:ln cap="rnd">
              <a:noFill/>
              <a:prstDash val="solid"/>
              <a:round/>
            </a:ln>
          </p:spPr>
          <p:txBody>
            <a:bodyPr/>
            <a:lstStyle/>
            <a:p>
              <a:endParaRPr lang="en-US"/>
            </a:p>
          </p:txBody>
        </p:sp>
      </p:grpSp>
      <p:grpSp>
        <p:nvGrpSpPr>
          <p:cNvPr id="10" name="Group 10"/>
          <p:cNvGrpSpPr/>
          <p:nvPr/>
        </p:nvGrpSpPr>
        <p:grpSpPr>
          <a:xfrm>
            <a:off x="9715110" y="1189326"/>
            <a:ext cx="4175937" cy="6390371"/>
            <a:chOff x="0" y="0"/>
            <a:chExt cx="1157694" cy="1771601"/>
          </a:xfrm>
        </p:grpSpPr>
        <p:sp>
          <p:nvSpPr>
            <p:cNvPr id="11" name="Freeform 11"/>
            <p:cNvSpPr/>
            <p:nvPr/>
          </p:nvSpPr>
          <p:spPr>
            <a:xfrm>
              <a:off x="0" y="0"/>
              <a:ext cx="1157694" cy="1771601"/>
            </a:xfrm>
            <a:custGeom>
              <a:avLst/>
              <a:gdLst/>
              <a:ahLst/>
              <a:cxnLst/>
              <a:rect l="l" t="t" r="r" b="b"/>
              <a:pathLst>
                <a:path w="1157694" h="1771601">
                  <a:moveTo>
                    <a:pt x="64888" y="0"/>
                  </a:moveTo>
                  <a:lnTo>
                    <a:pt x="1092807" y="0"/>
                  </a:lnTo>
                  <a:cubicBezTo>
                    <a:pt x="1128643" y="0"/>
                    <a:pt x="1157694" y="29051"/>
                    <a:pt x="1157694" y="64888"/>
                  </a:cubicBezTo>
                  <a:lnTo>
                    <a:pt x="1157694" y="1706714"/>
                  </a:lnTo>
                  <a:cubicBezTo>
                    <a:pt x="1157694" y="1742550"/>
                    <a:pt x="1128643" y="1771601"/>
                    <a:pt x="1092807" y="1771601"/>
                  </a:cubicBezTo>
                  <a:lnTo>
                    <a:pt x="64888" y="1771601"/>
                  </a:lnTo>
                  <a:cubicBezTo>
                    <a:pt x="29051" y="1771601"/>
                    <a:pt x="0" y="1742550"/>
                    <a:pt x="0" y="1706714"/>
                  </a:cubicBezTo>
                  <a:lnTo>
                    <a:pt x="0" y="64888"/>
                  </a:lnTo>
                  <a:cubicBezTo>
                    <a:pt x="0" y="29051"/>
                    <a:pt x="29051" y="0"/>
                    <a:pt x="64888" y="0"/>
                  </a:cubicBezTo>
                  <a:close/>
                </a:path>
              </a:pathLst>
            </a:custGeom>
            <a:blipFill>
              <a:blip r:embed="rId3"/>
              <a:stretch>
                <a:fillRect l="-3420" r="-3420"/>
              </a:stretch>
            </a:blipFill>
            <a:ln cap="rnd">
              <a:noFill/>
              <a:prstDash val="solid"/>
              <a:round/>
            </a:ln>
          </p:spPr>
          <p:txBody>
            <a:bodyPr/>
            <a:lstStyle/>
            <a:p>
              <a:endParaRPr lang="en-US"/>
            </a:p>
          </p:txBody>
        </p:sp>
      </p:grpSp>
      <p:grpSp>
        <p:nvGrpSpPr>
          <p:cNvPr id="12" name="Group 12"/>
          <p:cNvGrpSpPr/>
          <p:nvPr/>
        </p:nvGrpSpPr>
        <p:grpSpPr>
          <a:xfrm>
            <a:off x="5320097" y="2446488"/>
            <a:ext cx="4175937" cy="6633693"/>
            <a:chOff x="0" y="0"/>
            <a:chExt cx="1157694" cy="1839058"/>
          </a:xfrm>
        </p:grpSpPr>
        <p:sp>
          <p:nvSpPr>
            <p:cNvPr id="13" name="Freeform 13"/>
            <p:cNvSpPr/>
            <p:nvPr/>
          </p:nvSpPr>
          <p:spPr>
            <a:xfrm>
              <a:off x="0" y="0"/>
              <a:ext cx="1157694" cy="1839058"/>
            </a:xfrm>
            <a:custGeom>
              <a:avLst/>
              <a:gdLst/>
              <a:ahLst/>
              <a:cxnLst/>
              <a:rect l="l" t="t" r="r" b="b"/>
              <a:pathLst>
                <a:path w="1157694" h="1839058">
                  <a:moveTo>
                    <a:pt x="64888" y="0"/>
                  </a:moveTo>
                  <a:lnTo>
                    <a:pt x="1092807" y="0"/>
                  </a:lnTo>
                  <a:cubicBezTo>
                    <a:pt x="1128643" y="0"/>
                    <a:pt x="1157694" y="29051"/>
                    <a:pt x="1157694" y="64888"/>
                  </a:cubicBezTo>
                  <a:lnTo>
                    <a:pt x="1157694" y="1774170"/>
                  </a:lnTo>
                  <a:cubicBezTo>
                    <a:pt x="1157694" y="1810006"/>
                    <a:pt x="1128643" y="1839058"/>
                    <a:pt x="1092807" y="1839058"/>
                  </a:cubicBezTo>
                  <a:lnTo>
                    <a:pt x="64888" y="1839058"/>
                  </a:lnTo>
                  <a:cubicBezTo>
                    <a:pt x="29051" y="1839058"/>
                    <a:pt x="0" y="1810006"/>
                    <a:pt x="0" y="1774170"/>
                  </a:cubicBezTo>
                  <a:lnTo>
                    <a:pt x="0" y="64888"/>
                  </a:lnTo>
                  <a:cubicBezTo>
                    <a:pt x="0" y="29051"/>
                    <a:pt x="29051" y="0"/>
                    <a:pt x="64888" y="0"/>
                  </a:cubicBezTo>
                  <a:close/>
                </a:path>
              </a:pathLst>
            </a:custGeom>
            <a:blipFill>
              <a:blip r:embed="rId4"/>
              <a:stretch>
                <a:fillRect b="-4917"/>
              </a:stretch>
            </a:blipFill>
            <a:ln cap="rnd">
              <a:noFill/>
              <a:prstDash val="solid"/>
              <a:round/>
            </a:ln>
          </p:spPr>
          <p:txBody>
            <a:bodyPr/>
            <a:lstStyle/>
            <a:p>
              <a:endParaRPr lang="en-US"/>
            </a:p>
          </p:txBody>
        </p:sp>
      </p:grpSp>
      <p:grpSp>
        <p:nvGrpSpPr>
          <p:cNvPr id="14" name="Group 14"/>
          <p:cNvGrpSpPr/>
          <p:nvPr/>
        </p:nvGrpSpPr>
        <p:grpSpPr>
          <a:xfrm>
            <a:off x="81107" y="80491"/>
            <a:ext cx="1668813" cy="1521848"/>
            <a:chOff x="0" y="0"/>
            <a:chExt cx="2444952" cy="2229635"/>
          </a:xfrm>
        </p:grpSpPr>
        <p:sp>
          <p:nvSpPr>
            <p:cNvPr id="15" name="Freeform 15"/>
            <p:cNvSpPr/>
            <p:nvPr/>
          </p:nvSpPr>
          <p:spPr>
            <a:xfrm>
              <a:off x="0" y="0"/>
              <a:ext cx="2444952" cy="2229635"/>
            </a:xfrm>
            <a:custGeom>
              <a:avLst/>
              <a:gdLst/>
              <a:ahLst/>
              <a:cxnLst/>
              <a:rect l="l" t="t" r="r" b="b"/>
              <a:pathLst>
                <a:path w="2444952" h="2229635">
                  <a:moveTo>
                    <a:pt x="162371" y="0"/>
                  </a:moveTo>
                  <a:lnTo>
                    <a:pt x="2282581" y="0"/>
                  </a:lnTo>
                  <a:cubicBezTo>
                    <a:pt x="2372256" y="0"/>
                    <a:pt x="2444952" y="72696"/>
                    <a:pt x="2444952" y="162371"/>
                  </a:cubicBezTo>
                  <a:lnTo>
                    <a:pt x="2444952" y="2067264"/>
                  </a:lnTo>
                  <a:cubicBezTo>
                    <a:pt x="2444952" y="2156939"/>
                    <a:pt x="2372256" y="2229635"/>
                    <a:pt x="2282581" y="2229635"/>
                  </a:cubicBezTo>
                  <a:lnTo>
                    <a:pt x="162371" y="2229635"/>
                  </a:lnTo>
                  <a:cubicBezTo>
                    <a:pt x="72696" y="2229635"/>
                    <a:pt x="0" y="2156939"/>
                    <a:pt x="0" y="2067264"/>
                  </a:cubicBezTo>
                  <a:lnTo>
                    <a:pt x="0" y="162371"/>
                  </a:lnTo>
                  <a:cubicBezTo>
                    <a:pt x="0" y="72696"/>
                    <a:pt x="72696" y="0"/>
                    <a:pt x="162371" y="0"/>
                  </a:cubicBezTo>
                  <a:close/>
                </a:path>
              </a:pathLst>
            </a:custGeom>
            <a:blipFill>
              <a:blip r:embed="rId5"/>
              <a:stretch>
                <a:fillRect t="-4828" b="-4828"/>
              </a:stretch>
            </a:blipFill>
            <a:ln cap="rnd">
              <a:noFill/>
              <a:prstDash val="solid"/>
              <a:round/>
            </a:ln>
          </p:spPr>
          <p:txBody>
            <a:bodyPr/>
            <a:lstStyle/>
            <a:p>
              <a:endParaRPr lang="en-US"/>
            </a:p>
          </p:txBody>
        </p:sp>
      </p:grpSp>
      <p:sp>
        <p:nvSpPr>
          <p:cNvPr id="16" name="Freeform 16"/>
          <p:cNvSpPr/>
          <p:nvPr/>
        </p:nvSpPr>
        <p:spPr>
          <a:xfrm rot="-10800000" flipH="1" flipV="1">
            <a:off x="1498626" y="80491"/>
            <a:ext cx="2137614" cy="1036494"/>
          </a:xfrm>
          <a:custGeom>
            <a:avLst/>
            <a:gdLst/>
            <a:ahLst/>
            <a:cxnLst/>
            <a:rect l="l" t="t" r="r" b="b"/>
            <a:pathLst>
              <a:path w="2137614" h="1036494">
                <a:moveTo>
                  <a:pt x="2137614" y="1036494"/>
                </a:moveTo>
                <a:lnTo>
                  <a:pt x="0" y="1036494"/>
                </a:lnTo>
                <a:lnTo>
                  <a:pt x="0" y="0"/>
                </a:lnTo>
                <a:lnTo>
                  <a:pt x="2137614" y="0"/>
                </a:lnTo>
                <a:lnTo>
                  <a:pt x="2137614" y="10364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AutoShape 17"/>
          <p:cNvSpPr/>
          <p:nvPr/>
        </p:nvSpPr>
        <p:spPr>
          <a:xfrm flipV="1">
            <a:off x="2695198" y="796407"/>
            <a:ext cx="9956653" cy="9525"/>
          </a:xfrm>
          <a:prstGeom prst="line">
            <a:avLst/>
          </a:prstGeom>
          <a:ln w="38100" cap="flat">
            <a:solidFill>
              <a:srgbClr val="EBE5CF"/>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1179</Words>
  <Application>Microsoft Office PowerPoint</Application>
  <PresentationFormat>Custom</PresentationFormat>
  <Paragraphs>148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Noto Serif Display ExtraCondensed Light</vt:lpstr>
      <vt:lpstr>HK Grotesk Bold</vt:lpstr>
      <vt:lpstr>HK Grotesk</vt:lpstr>
      <vt:lpstr>HK Grotesk Semi-Bold</vt:lpstr>
      <vt:lpstr>Calibri</vt:lpstr>
      <vt:lpstr>Telegraf</vt:lpstr>
      <vt:lpstr>Arial</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HealthOps 360</dc:title>
  <cp:lastModifiedBy>Mohamed Mahmoud Farouk</cp:lastModifiedBy>
  <cp:revision>4</cp:revision>
  <dcterms:created xsi:type="dcterms:W3CDTF">2006-08-16T00:00:00Z</dcterms:created>
  <dcterms:modified xsi:type="dcterms:W3CDTF">2025-12-09T17:35:23Z</dcterms:modified>
  <dc:identifier>DAG67l7XAxk</dc:identifier>
</cp:coreProperties>
</file>